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0" r:id="rId1"/>
  </p:sldMasterIdLst>
  <p:notesMasterIdLst>
    <p:notesMasterId r:id="rId20"/>
  </p:notesMasterIdLst>
  <p:sldIdLst>
    <p:sldId id="443" r:id="rId2"/>
    <p:sldId id="406" r:id="rId3"/>
    <p:sldId id="444" r:id="rId4"/>
    <p:sldId id="422" r:id="rId5"/>
    <p:sldId id="431" r:id="rId6"/>
    <p:sldId id="423" r:id="rId7"/>
    <p:sldId id="441" r:id="rId8"/>
    <p:sldId id="4623" r:id="rId9"/>
    <p:sldId id="426" r:id="rId10"/>
    <p:sldId id="427" r:id="rId11"/>
    <p:sldId id="409" r:id="rId12"/>
    <p:sldId id="433" r:id="rId13"/>
    <p:sldId id="417" r:id="rId14"/>
    <p:sldId id="4618" r:id="rId15"/>
    <p:sldId id="4620" r:id="rId16"/>
    <p:sldId id="434" r:id="rId17"/>
    <p:sldId id="442" r:id="rId18"/>
    <p:sldId id="430" r:id="rId19"/>
  </p:sldIdLst>
  <p:sldSz cx="9144000" cy="5143500" type="screen16x9"/>
  <p:notesSz cx="6858000" cy="9144000"/>
  <p:embeddedFontLst>
    <p:embeddedFont>
      <p:font typeface="Myriad Pro" panose="020B050303040302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453" userDrawn="1">
          <p15:clr>
            <a:srgbClr val="A4A3A4"/>
          </p15:clr>
        </p15:guide>
        <p15:guide id="4" pos="680" userDrawn="1">
          <p15:clr>
            <a:srgbClr val="A4A3A4"/>
          </p15:clr>
        </p15:guide>
        <p15:guide id="5" pos="816" userDrawn="1">
          <p15:clr>
            <a:srgbClr val="A4A3A4"/>
          </p15:clr>
        </p15:guide>
        <p15:guide id="6" orient="horz" pos="275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05B076E-4130-D7EB-4FAF-078B80974BFB}" name="Felipe Gustavo Fiad" initials="FGF" userId="40165ac409f26d92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F69"/>
    <a:srgbClr val="334A2B"/>
    <a:srgbClr val="F46230"/>
    <a:srgbClr val="015641"/>
    <a:srgbClr val="000000"/>
    <a:srgbClr val="016345"/>
    <a:srgbClr val="00FF8E"/>
    <a:srgbClr val="DE1A11"/>
    <a:srgbClr val="CC532A"/>
    <a:srgbClr val="01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76" autoAdjust="0"/>
    <p:restoredTop sz="89424" autoAdjust="0"/>
  </p:normalViewPr>
  <p:slideViewPr>
    <p:cSldViewPr snapToGrid="0">
      <p:cViewPr varScale="1">
        <p:scale>
          <a:sx n="109" d="100"/>
          <a:sy n="109" d="100"/>
        </p:scale>
        <p:origin x="917" y="82"/>
      </p:cViewPr>
      <p:guideLst>
        <p:guide orient="horz" pos="441"/>
        <p:guide pos="453"/>
        <p:guide pos="680"/>
        <p:guide pos="816"/>
        <p:guide orient="horz" pos="2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702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7560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2354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37107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6174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3711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0098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1269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103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1820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8442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225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7739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8045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7852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2.png"/><Relationship Id="rId2" Type="http://schemas.openxmlformats.org/officeDocument/2006/relationships/image" Target="../media/image97.png"/><Relationship Id="rId16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png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sv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8C5FD0D-6B20-F6DA-57AA-3261EFDA7C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C5A796C-C76C-37CC-9F45-759509E9F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604" y="1823736"/>
            <a:ext cx="3188250" cy="748013"/>
          </a:xfrm>
          <a:prstGeom prst="rect">
            <a:avLst/>
          </a:prstGeom>
        </p:spPr>
      </p:pic>
      <p:grpSp>
        <p:nvGrpSpPr>
          <p:cNvPr id="24" name="Agrupar 23">
            <a:extLst>
              <a:ext uri="{FF2B5EF4-FFF2-40B4-BE49-F238E27FC236}">
                <a16:creationId xmlns:a16="http://schemas.microsoft.com/office/drawing/2014/main" id="{28D8479C-B4D8-4EAD-7D26-722092E2653F}"/>
              </a:ext>
            </a:extLst>
          </p:cNvPr>
          <p:cNvGrpSpPr/>
          <p:nvPr/>
        </p:nvGrpSpPr>
        <p:grpSpPr>
          <a:xfrm>
            <a:off x="819255" y="2774250"/>
            <a:ext cx="5290731" cy="647603"/>
            <a:chOff x="1806106" y="3825698"/>
            <a:chExt cx="5290731" cy="647603"/>
          </a:xfrm>
        </p:grpSpPr>
        <p:sp>
          <p:nvSpPr>
            <p:cNvPr id="7" name="Google Shape;169;p19">
              <a:extLst>
                <a:ext uri="{FF2B5EF4-FFF2-40B4-BE49-F238E27FC236}">
                  <a16:creationId xmlns:a16="http://schemas.microsoft.com/office/drawing/2014/main" id="{E11E279F-6B0C-880F-38C3-31EB3EFF3D88}"/>
                </a:ext>
              </a:extLst>
            </p:cNvPr>
            <p:cNvSpPr txBox="1"/>
            <p:nvPr/>
          </p:nvSpPr>
          <p:spPr>
            <a:xfrm>
              <a:off x="1806106" y="3825698"/>
              <a:ext cx="5290731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Referência em educação</a:t>
              </a:r>
            </a:p>
          </p:txBody>
        </p:sp>
        <p:sp>
          <p:nvSpPr>
            <p:cNvPr id="3" name="Google Shape;169;p19">
              <a:extLst>
                <a:ext uri="{FF2B5EF4-FFF2-40B4-BE49-F238E27FC236}">
                  <a16:creationId xmlns:a16="http://schemas.microsoft.com/office/drawing/2014/main" id="{263F95DB-526E-B9D2-30F4-2F1EE22772D1}"/>
                </a:ext>
              </a:extLst>
            </p:cNvPr>
            <p:cNvSpPr txBox="1"/>
            <p:nvPr/>
          </p:nvSpPr>
          <p:spPr>
            <a:xfrm>
              <a:off x="3144246" y="4066836"/>
              <a:ext cx="2488130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para o agronegócio!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6800139"/>
      </p:ext>
    </p:extLst>
  </p:cSld>
  <p:clrMapOvr>
    <a:masterClrMapping/>
  </p:clrMapOvr>
  <p:transition spd="slow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m 33">
            <a:extLst>
              <a:ext uri="{FF2B5EF4-FFF2-40B4-BE49-F238E27FC236}">
                <a16:creationId xmlns:a16="http://schemas.microsoft.com/office/drawing/2014/main" id="{49D6AFB7-655C-09A5-2585-64CF3813E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7" cy="514349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6C0F82B-CCCB-74CD-0A99-91E5BDFE52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10800000" flipH="1" flipV="1">
            <a:off x="2644" y="2975"/>
            <a:ext cx="9138708" cy="5140524"/>
          </a:xfrm>
          <a:prstGeom prst="rect">
            <a:avLst/>
          </a:prstGeom>
        </p:spPr>
      </p:pic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52E96D46-3D85-4389-7DFF-188B1A644B32}"/>
              </a:ext>
            </a:extLst>
          </p:cNvPr>
          <p:cNvSpPr txBox="1"/>
          <p:nvPr/>
        </p:nvSpPr>
        <p:spPr>
          <a:xfrm>
            <a:off x="661723" y="2017639"/>
            <a:ext cx="3806857" cy="708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Diagnósticos de</a:t>
            </a:r>
            <a:b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2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alta precisão e segurança:</a:t>
            </a:r>
            <a:endParaRPr lang="pt-BR" sz="20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grpSp>
        <p:nvGrpSpPr>
          <p:cNvPr id="70" name="Agrupar 69">
            <a:extLst>
              <a:ext uri="{FF2B5EF4-FFF2-40B4-BE49-F238E27FC236}">
                <a16:creationId xmlns:a16="http://schemas.microsoft.com/office/drawing/2014/main" id="{DA4EC54F-BAF4-EF57-DCE1-04EDCABE3C93}"/>
              </a:ext>
            </a:extLst>
          </p:cNvPr>
          <p:cNvGrpSpPr/>
          <p:nvPr/>
        </p:nvGrpSpPr>
        <p:grpSpPr>
          <a:xfrm>
            <a:off x="569522" y="687438"/>
            <a:ext cx="6886353" cy="813948"/>
            <a:chOff x="715733" y="759272"/>
            <a:chExt cx="6886353" cy="813948"/>
          </a:xfrm>
        </p:grpSpPr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7477739D-C95A-7BA4-D67A-E5EF8C513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715733" y="759272"/>
              <a:ext cx="3151418" cy="813948"/>
            </a:xfrm>
            <a:prstGeom prst="rect">
              <a:avLst/>
            </a:prstGeom>
          </p:spPr>
        </p:pic>
        <p:sp>
          <p:nvSpPr>
            <p:cNvPr id="21" name="Google Shape;169;p19">
              <a:extLst>
                <a:ext uri="{FF2B5EF4-FFF2-40B4-BE49-F238E27FC236}">
                  <a16:creationId xmlns:a16="http://schemas.microsoft.com/office/drawing/2014/main" id="{BB9758AB-11C5-2695-BC01-DCADC7355F32}"/>
                </a:ext>
              </a:extLst>
            </p:cNvPr>
            <p:cNvSpPr txBox="1"/>
            <p:nvPr/>
          </p:nvSpPr>
          <p:spPr>
            <a:xfrm>
              <a:off x="4070999" y="881390"/>
              <a:ext cx="3531087" cy="6527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0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Central de Inteligência em Diagnósticos Agropecuários </a:t>
              </a:r>
            </a:p>
          </p:txBody>
        </p:sp>
        <p:cxnSp>
          <p:nvCxnSpPr>
            <p:cNvPr id="25" name="Conector reto 24">
              <a:extLst>
                <a:ext uri="{FF2B5EF4-FFF2-40B4-BE49-F238E27FC236}">
                  <a16:creationId xmlns:a16="http://schemas.microsoft.com/office/drawing/2014/main" id="{19604102-914D-CBCB-B473-101BCB47D834}"/>
                </a:ext>
              </a:extLst>
            </p:cNvPr>
            <p:cNvCxnSpPr>
              <a:cxnSpLocks/>
            </p:cNvCxnSpPr>
            <p:nvPr/>
          </p:nvCxnSpPr>
          <p:spPr>
            <a:xfrm>
              <a:off x="4019551" y="788638"/>
              <a:ext cx="0" cy="7552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FD4EAF63-D36E-B9CE-5511-7D0A1FA7262D}"/>
              </a:ext>
            </a:extLst>
          </p:cNvPr>
          <p:cNvSpPr txBox="1"/>
          <p:nvPr/>
        </p:nvSpPr>
        <p:spPr>
          <a:xfrm>
            <a:off x="994631" y="2828103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Solo</a:t>
            </a:r>
          </a:p>
        </p:txBody>
      </p:sp>
      <p:sp>
        <p:nvSpPr>
          <p:cNvPr id="27" name="Google Shape;169;p19">
            <a:extLst>
              <a:ext uri="{FF2B5EF4-FFF2-40B4-BE49-F238E27FC236}">
                <a16:creationId xmlns:a16="http://schemas.microsoft.com/office/drawing/2014/main" id="{CA7AB845-CC58-A301-B2CE-E10AF10F29E2}"/>
              </a:ext>
            </a:extLst>
          </p:cNvPr>
          <p:cNvSpPr txBox="1"/>
          <p:nvPr/>
        </p:nvSpPr>
        <p:spPr>
          <a:xfrm>
            <a:off x="994631" y="3165589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Tecido vegetal</a:t>
            </a:r>
          </a:p>
        </p:txBody>
      </p:sp>
      <p:sp>
        <p:nvSpPr>
          <p:cNvPr id="28" name="Google Shape;169;p19">
            <a:extLst>
              <a:ext uri="{FF2B5EF4-FFF2-40B4-BE49-F238E27FC236}">
                <a16:creationId xmlns:a16="http://schemas.microsoft.com/office/drawing/2014/main" id="{413C59EC-7D4A-1F1D-46AC-A16BBEBBA2FB}"/>
              </a:ext>
            </a:extLst>
          </p:cNvPr>
          <p:cNvSpPr txBox="1"/>
          <p:nvPr/>
        </p:nvSpPr>
        <p:spPr>
          <a:xfrm>
            <a:off x="994631" y="3514852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Nematóides</a:t>
            </a:r>
            <a:endParaRPr lang="pt-BR" sz="11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9" name="Google Shape;169;p19">
            <a:extLst>
              <a:ext uri="{FF2B5EF4-FFF2-40B4-BE49-F238E27FC236}">
                <a16:creationId xmlns:a16="http://schemas.microsoft.com/office/drawing/2014/main" id="{ED2F1CE2-A7FE-2227-46AB-4E4A459EEEF9}"/>
              </a:ext>
            </a:extLst>
          </p:cNvPr>
          <p:cNvSpPr txBox="1"/>
          <p:nvPr/>
        </p:nvSpPr>
        <p:spPr>
          <a:xfrm>
            <a:off x="994631" y="3862234"/>
            <a:ext cx="2233254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Bioanálises</a:t>
            </a:r>
            <a:endParaRPr lang="pt-BR" sz="11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30" name="Google Shape;169;p19">
            <a:extLst>
              <a:ext uri="{FF2B5EF4-FFF2-40B4-BE49-F238E27FC236}">
                <a16:creationId xmlns:a16="http://schemas.microsoft.com/office/drawing/2014/main" id="{64C6B9B4-8EE8-BFDA-97C2-945D89F596F5}"/>
              </a:ext>
            </a:extLst>
          </p:cNvPr>
          <p:cNvSpPr txBox="1"/>
          <p:nvPr/>
        </p:nvSpPr>
        <p:spPr>
          <a:xfrm>
            <a:off x="2782656" y="2830793"/>
            <a:ext cx="1678118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Fertilizantes e corretivos</a:t>
            </a:r>
          </a:p>
        </p:txBody>
      </p:sp>
      <p:sp>
        <p:nvSpPr>
          <p:cNvPr id="31" name="Google Shape;169;p19">
            <a:extLst>
              <a:ext uri="{FF2B5EF4-FFF2-40B4-BE49-F238E27FC236}">
                <a16:creationId xmlns:a16="http://schemas.microsoft.com/office/drawing/2014/main" id="{5E6423AF-ADA0-D2D6-8520-3E310CB7FB13}"/>
              </a:ext>
            </a:extLst>
          </p:cNvPr>
          <p:cNvSpPr txBox="1"/>
          <p:nvPr/>
        </p:nvSpPr>
        <p:spPr>
          <a:xfrm>
            <a:off x="2782655" y="3160168"/>
            <a:ext cx="121149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Água e soluções</a:t>
            </a:r>
          </a:p>
        </p:txBody>
      </p:sp>
      <p:sp>
        <p:nvSpPr>
          <p:cNvPr id="32" name="Google Shape;169;p19">
            <a:extLst>
              <a:ext uri="{FF2B5EF4-FFF2-40B4-BE49-F238E27FC236}">
                <a16:creationId xmlns:a16="http://schemas.microsoft.com/office/drawing/2014/main" id="{030696C4-6C4E-4853-AE86-A148B00A77BB}"/>
              </a:ext>
            </a:extLst>
          </p:cNvPr>
          <p:cNvSpPr txBox="1"/>
          <p:nvPr/>
        </p:nvSpPr>
        <p:spPr>
          <a:xfrm>
            <a:off x="2782655" y="3535841"/>
            <a:ext cx="138929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Nutrição animal</a:t>
            </a:r>
          </a:p>
        </p:txBody>
      </p:sp>
      <p:sp>
        <p:nvSpPr>
          <p:cNvPr id="33" name="Google Shape;169;p19">
            <a:extLst>
              <a:ext uri="{FF2B5EF4-FFF2-40B4-BE49-F238E27FC236}">
                <a16:creationId xmlns:a16="http://schemas.microsoft.com/office/drawing/2014/main" id="{4E692235-E0D5-5780-E7C0-63830C504D7D}"/>
              </a:ext>
            </a:extLst>
          </p:cNvPr>
          <p:cNvSpPr txBox="1"/>
          <p:nvPr/>
        </p:nvSpPr>
        <p:spPr>
          <a:xfrm>
            <a:off x="2782655" y="3871007"/>
            <a:ext cx="1014645" cy="26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NIRS</a:t>
            </a:r>
          </a:p>
        </p:txBody>
      </p:sp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B485D31A-DBF1-9491-6293-0460B890A3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95" y="3518822"/>
            <a:ext cx="225323" cy="225323"/>
          </a:xfrm>
          <a:prstGeom prst="rect">
            <a:avLst/>
          </a:prstGeom>
        </p:spPr>
      </p:pic>
      <p:pic>
        <p:nvPicPr>
          <p:cNvPr id="38" name="Imagem 37" descr="Ícone&#10;&#10;Descrição gerada automaticamente">
            <a:extLst>
              <a:ext uri="{FF2B5EF4-FFF2-40B4-BE49-F238E27FC236}">
                <a16:creationId xmlns:a16="http://schemas.microsoft.com/office/drawing/2014/main" id="{CCE35D72-3344-2F2F-1A25-FFD952EC7EA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078" y="3202344"/>
            <a:ext cx="202895" cy="202895"/>
          </a:xfrm>
          <a:prstGeom prst="rect">
            <a:avLst/>
          </a:prstGeom>
        </p:spPr>
      </p:pic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BC7179E8-3FF9-B734-0281-B3C963F9CC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87" y="2863062"/>
            <a:ext cx="202895" cy="202895"/>
          </a:xfrm>
          <a:prstGeom prst="rect">
            <a:avLst/>
          </a:prstGeom>
        </p:spPr>
      </p:pic>
      <p:pic>
        <p:nvPicPr>
          <p:cNvPr id="42" name="Imagem 41" descr="Ícone&#10;&#10;Descrição gerada automaticamente">
            <a:extLst>
              <a:ext uri="{FF2B5EF4-FFF2-40B4-BE49-F238E27FC236}">
                <a16:creationId xmlns:a16="http://schemas.microsoft.com/office/drawing/2014/main" id="{9A527928-115F-3299-DE50-CD30BF8DC7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69" y="3904338"/>
            <a:ext cx="204669" cy="204669"/>
          </a:xfrm>
          <a:prstGeom prst="rect">
            <a:avLst/>
          </a:prstGeom>
        </p:spPr>
      </p:pic>
      <p:pic>
        <p:nvPicPr>
          <p:cNvPr id="44" name="Imagem 43" descr="Ícone&#10;&#10;Descrição gerada automaticamente">
            <a:extLst>
              <a:ext uri="{FF2B5EF4-FFF2-40B4-BE49-F238E27FC236}">
                <a16:creationId xmlns:a16="http://schemas.microsoft.com/office/drawing/2014/main" id="{8728B19A-7CC2-5364-59E5-DA6FF9ABCE1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91" y="3515932"/>
            <a:ext cx="247950" cy="247950"/>
          </a:xfrm>
          <a:prstGeom prst="rect">
            <a:avLst/>
          </a:prstGeom>
        </p:spPr>
      </p:pic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A7DD4179-AD5F-B0B3-9B0A-A78905C003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16" y="3189897"/>
            <a:ext cx="246401" cy="246401"/>
          </a:xfrm>
          <a:prstGeom prst="rect">
            <a:avLst/>
          </a:prstGeom>
        </p:spPr>
      </p:pic>
      <p:pic>
        <p:nvPicPr>
          <p:cNvPr id="48" name="Imagem 47" descr="Logotipo&#10;&#10;Descrição gerada automaticamente">
            <a:extLst>
              <a:ext uri="{FF2B5EF4-FFF2-40B4-BE49-F238E27FC236}">
                <a16:creationId xmlns:a16="http://schemas.microsoft.com/office/drawing/2014/main" id="{5BAD05E1-64AF-2437-FAE1-2CF3AE29F7A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213" y="3901383"/>
            <a:ext cx="223185" cy="223185"/>
          </a:xfrm>
          <a:prstGeom prst="rect">
            <a:avLst/>
          </a:prstGeom>
        </p:spPr>
      </p:pic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04F9E138-F56F-9BA6-F097-824947CEA9A8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1" y="2836772"/>
            <a:ext cx="233542" cy="233542"/>
          </a:xfrm>
          <a:prstGeom prst="rect">
            <a:avLst/>
          </a:prstGeom>
        </p:spPr>
      </p:pic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02915DEE-4CA6-8037-8692-3A9F32DBFD61}"/>
              </a:ext>
            </a:extLst>
          </p:cNvPr>
          <p:cNvSpPr/>
          <p:nvPr/>
        </p:nvSpPr>
        <p:spPr>
          <a:xfrm>
            <a:off x="715732" y="2808338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84EF4649-FCB5-05DA-6B3E-2CC09B93C177}"/>
              </a:ext>
            </a:extLst>
          </p:cNvPr>
          <p:cNvSpPr/>
          <p:nvPr/>
        </p:nvSpPr>
        <p:spPr>
          <a:xfrm>
            <a:off x="707925" y="3160250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FF1002F8-E612-D87D-2340-01D88906E965}"/>
              </a:ext>
            </a:extLst>
          </p:cNvPr>
          <p:cNvSpPr/>
          <p:nvPr/>
        </p:nvSpPr>
        <p:spPr>
          <a:xfrm>
            <a:off x="707925" y="3512162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7DEDC437-BCDE-D615-4374-6DD77CE6DCE5}"/>
              </a:ext>
            </a:extLst>
          </p:cNvPr>
          <p:cNvSpPr/>
          <p:nvPr/>
        </p:nvSpPr>
        <p:spPr>
          <a:xfrm>
            <a:off x="707925" y="3864075"/>
            <a:ext cx="17221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6" name="Retângulo: Cantos Arredondados 65">
            <a:extLst>
              <a:ext uri="{FF2B5EF4-FFF2-40B4-BE49-F238E27FC236}">
                <a16:creationId xmlns:a16="http://schemas.microsoft.com/office/drawing/2014/main" id="{1786B19B-F99A-FC8F-2617-27DD4F883366}"/>
              </a:ext>
            </a:extLst>
          </p:cNvPr>
          <p:cNvSpPr/>
          <p:nvPr/>
        </p:nvSpPr>
        <p:spPr>
          <a:xfrm>
            <a:off x="2505517" y="2815270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B81B557A-86D6-C6FF-0E2D-56E70BBC74D6}"/>
              </a:ext>
            </a:extLst>
          </p:cNvPr>
          <p:cNvSpPr/>
          <p:nvPr/>
        </p:nvSpPr>
        <p:spPr>
          <a:xfrm>
            <a:off x="2497710" y="3167182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75E4E333-C70D-52D5-9165-0F7487BA1A86}"/>
              </a:ext>
            </a:extLst>
          </p:cNvPr>
          <p:cNvSpPr/>
          <p:nvPr/>
        </p:nvSpPr>
        <p:spPr>
          <a:xfrm>
            <a:off x="2497710" y="3519094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E4CABD70-996F-B9B0-9DA6-F2477884D3EC}"/>
              </a:ext>
            </a:extLst>
          </p:cNvPr>
          <p:cNvSpPr/>
          <p:nvPr/>
        </p:nvSpPr>
        <p:spPr>
          <a:xfrm>
            <a:off x="2497710" y="3871007"/>
            <a:ext cx="1963063" cy="30431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97E3E291-F312-9429-944D-7E40F567F901}"/>
              </a:ext>
            </a:extLst>
          </p:cNvPr>
          <p:cNvSpPr txBox="1"/>
          <p:nvPr/>
        </p:nvSpPr>
        <p:spPr>
          <a:xfrm>
            <a:off x="4714609" y="3223500"/>
            <a:ext cx="1719767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6 mil</a:t>
            </a:r>
          </a:p>
        </p:txBody>
      </p:sp>
      <p:sp>
        <p:nvSpPr>
          <p:cNvPr id="4" name="Google Shape;169;p19">
            <a:extLst>
              <a:ext uri="{FF2B5EF4-FFF2-40B4-BE49-F238E27FC236}">
                <a16:creationId xmlns:a16="http://schemas.microsoft.com/office/drawing/2014/main" id="{85116501-D48C-4269-71FA-20FDBB8D7631}"/>
              </a:ext>
            </a:extLst>
          </p:cNvPr>
          <p:cNvSpPr txBox="1"/>
          <p:nvPr/>
        </p:nvSpPr>
        <p:spPr>
          <a:xfrm>
            <a:off x="4769526" y="3710945"/>
            <a:ext cx="1968313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clientes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ativos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DA5D2079-196D-B20D-27B9-65BA9F6FCB4A}"/>
              </a:ext>
            </a:extLst>
          </p:cNvPr>
          <p:cNvSpPr txBox="1"/>
          <p:nvPr/>
        </p:nvSpPr>
        <p:spPr>
          <a:xfrm>
            <a:off x="4766346" y="3061040"/>
            <a:ext cx="843965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Mais de 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0D1F9A29-A3F5-66BA-EA88-C02EE7249461}"/>
              </a:ext>
            </a:extLst>
          </p:cNvPr>
          <p:cNvSpPr txBox="1"/>
          <p:nvPr/>
        </p:nvSpPr>
        <p:spPr>
          <a:xfrm>
            <a:off x="6426569" y="3206481"/>
            <a:ext cx="2192223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200 mil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20841A64-D56A-4E02-DD87-D7D8D9A10F65}"/>
              </a:ext>
            </a:extLst>
          </p:cNvPr>
          <p:cNvSpPr txBox="1"/>
          <p:nvPr/>
        </p:nvSpPr>
        <p:spPr>
          <a:xfrm>
            <a:off x="6481486" y="3693926"/>
            <a:ext cx="2350537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Amostras processadas</a:t>
            </a:r>
          </a:p>
        </p:txBody>
      </p:sp>
      <p:sp>
        <p:nvSpPr>
          <p:cNvPr id="10" name="Google Shape;169;p19">
            <a:extLst>
              <a:ext uri="{FF2B5EF4-FFF2-40B4-BE49-F238E27FC236}">
                <a16:creationId xmlns:a16="http://schemas.microsoft.com/office/drawing/2014/main" id="{8D160A75-03BC-07CE-87A8-0122EE1325EF}"/>
              </a:ext>
            </a:extLst>
          </p:cNvPr>
          <p:cNvSpPr txBox="1"/>
          <p:nvPr/>
        </p:nvSpPr>
        <p:spPr>
          <a:xfrm>
            <a:off x="6478306" y="3044021"/>
            <a:ext cx="843965" cy="32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Mais de 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6C37BC6-933E-6E8B-EA35-C04A6914CABE}"/>
              </a:ext>
            </a:extLst>
          </p:cNvPr>
          <p:cNvGrpSpPr/>
          <p:nvPr/>
        </p:nvGrpSpPr>
        <p:grpSpPr>
          <a:xfrm>
            <a:off x="661723" y="4310606"/>
            <a:ext cx="4278574" cy="630704"/>
            <a:chOff x="610955" y="4471604"/>
            <a:chExt cx="4278574" cy="630704"/>
          </a:xfrm>
        </p:grpSpPr>
        <p:sp>
          <p:nvSpPr>
            <p:cNvPr id="16" name="Google Shape;169;p19">
              <a:extLst>
                <a:ext uri="{FF2B5EF4-FFF2-40B4-BE49-F238E27FC236}">
                  <a16:creationId xmlns:a16="http://schemas.microsoft.com/office/drawing/2014/main" id="{29812736-4B75-0603-7EFB-B2D4FB2D1856}"/>
                </a:ext>
              </a:extLst>
            </p:cNvPr>
            <p:cNvSpPr txBox="1"/>
            <p:nvPr/>
          </p:nvSpPr>
          <p:spPr>
            <a:xfrm>
              <a:off x="610958" y="4479181"/>
              <a:ext cx="1146427" cy="320354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Sede:</a:t>
              </a:r>
            </a:p>
          </p:txBody>
        </p:sp>
        <p:sp>
          <p:nvSpPr>
            <p:cNvPr id="17" name="Google Shape;169;p19">
              <a:extLst>
                <a:ext uri="{FF2B5EF4-FFF2-40B4-BE49-F238E27FC236}">
                  <a16:creationId xmlns:a16="http://schemas.microsoft.com/office/drawing/2014/main" id="{1387E0C0-E90A-8B40-433D-006F9A74C0B6}"/>
                </a:ext>
              </a:extLst>
            </p:cNvPr>
            <p:cNvSpPr txBox="1"/>
            <p:nvPr/>
          </p:nvSpPr>
          <p:spPr>
            <a:xfrm>
              <a:off x="610955" y="4698854"/>
              <a:ext cx="1722163" cy="2341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Ribeirão Preto</a:t>
              </a:r>
            </a:p>
          </p:txBody>
        </p:sp>
        <p:sp>
          <p:nvSpPr>
            <p:cNvPr id="18" name="Google Shape;169;p19">
              <a:extLst>
                <a:ext uri="{FF2B5EF4-FFF2-40B4-BE49-F238E27FC236}">
                  <a16:creationId xmlns:a16="http://schemas.microsoft.com/office/drawing/2014/main" id="{8A342B83-F16A-3A07-F79D-2B8DCA5BD4D3}"/>
                </a:ext>
              </a:extLst>
            </p:cNvPr>
            <p:cNvSpPr txBox="1"/>
            <p:nvPr/>
          </p:nvSpPr>
          <p:spPr>
            <a:xfrm>
              <a:off x="1607930" y="4471604"/>
              <a:ext cx="1332554" cy="320354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Filiais em:</a:t>
              </a:r>
            </a:p>
          </p:txBody>
        </p:sp>
        <p:sp>
          <p:nvSpPr>
            <p:cNvPr id="19" name="Google Shape;169;p19">
              <a:extLst>
                <a:ext uri="{FF2B5EF4-FFF2-40B4-BE49-F238E27FC236}">
                  <a16:creationId xmlns:a16="http://schemas.microsoft.com/office/drawing/2014/main" id="{BB0CE34A-F973-0D1B-81E6-E12D90E9393A}"/>
                </a:ext>
              </a:extLst>
            </p:cNvPr>
            <p:cNvSpPr txBox="1"/>
            <p:nvPr/>
          </p:nvSpPr>
          <p:spPr>
            <a:xfrm>
              <a:off x="1607143" y="4664999"/>
              <a:ext cx="3282386" cy="4373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7833" tIns="48900" rIns="97833" bIns="48900" anchor="t" anchorCtr="0">
              <a:spAutoFit/>
            </a:bodyPr>
            <a:lstStyle/>
            <a:p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Sertãozinho/SP, Chapecó/SC, Lavras/MG, Goiânia/GO, São Sebastião do Paraíso, Ijuí/RS</a:t>
              </a:r>
            </a:p>
          </p:txBody>
        </p:sp>
        <p:cxnSp>
          <p:nvCxnSpPr>
            <p:cNvPr id="12" name="Conector reto 11">
              <a:extLst>
                <a:ext uri="{FF2B5EF4-FFF2-40B4-BE49-F238E27FC236}">
                  <a16:creationId xmlns:a16="http://schemas.microsoft.com/office/drawing/2014/main" id="{B494C343-38E9-2ED6-3717-E0A4583853C4}"/>
                </a:ext>
              </a:extLst>
            </p:cNvPr>
            <p:cNvCxnSpPr/>
            <p:nvPr/>
          </p:nvCxnSpPr>
          <p:spPr>
            <a:xfrm>
              <a:off x="1606550" y="4552950"/>
              <a:ext cx="0" cy="3175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96165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3E407F5D-ACF3-8B46-2AEC-F5B255AB80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0"/>
            <a:ext cx="9143997" cy="5143499"/>
          </a:xfrm>
          <a:prstGeom prst="rect">
            <a:avLst/>
          </a:prstGeom>
        </p:spPr>
      </p:pic>
      <p:sp>
        <p:nvSpPr>
          <p:cNvPr id="20" name="Google Shape;169;p19">
            <a:extLst>
              <a:ext uri="{FF2B5EF4-FFF2-40B4-BE49-F238E27FC236}">
                <a16:creationId xmlns:a16="http://schemas.microsoft.com/office/drawing/2014/main" id="{26BABCF1-4E6A-45E2-069C-1DE6828E1654}"/>
              </a:ext>
            </a:extLst>
          </p:cNvPr>
          <p:cNvSpPr txBox="1"/>
          <p:nvPr/>
        </p:nvSpPr>
        <p:spPr>
          <a:xfrm>
            <a:off x="1468741" y="1226579"/>
            <a:ext cx="6206519" cy="738864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Cadeias de atuação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79104F5-7609-95C2-10ED-4641206E0CD8}"/>
              </a:ext>
            </a:extLst>
          </p:cNvPr>
          <p:cNvGrpSpPr/>
          <p:nvPr/>
        </p:nvGrpSpPr>
        <p:grpSpPr>
          <a:xfrm>
            <a:off x="1316443" y="1956820"/>
            <a:ext cx="6511114" cy="2240211"/>
            <a:chOff x="1340815" y="2481503"/>
            <a:chExt cx="6511114" cy="2240211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69B848C0-DCB7-B30F-6093-A8A6BA027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970801" y="2484343"/>
              <a:ext cx="1621157" cy="2228395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BC13D098-6E97-A312-7510-EDFDF0568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0815" y="2484343"/>
              <a:ext cx="1621156" cy="2228394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40F5D7FE-4FBD-A47F-1C51-625D31B31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00788" y="2481503"/>
              <a:ext cx="1621157" cy="2228394"/>
            </a:xfrm>
            <a:prstGeom prst="rect">
              <a:avLst/>
            </a:prstGeom>
          </p:spPr>
        </p:pic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9068A585-C97A-1EB7-8C42-8B4ABB871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30773" y="2493321"/>
              <a:ext cx="1621156" cy="2228393"/>
            </a:xfrm>
            <a:prstGeom prst="rect">
              <a:avLst/>
            </a:prstGeom>
          </p:spPr>
        </p:pic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5169E999-8CA0-20A9-C5F1-E09927DF9C69}"/>
                </a:ext>
              </a:extLst>
            </p:cNvPr>
            <p:cNvSpPr txBox="1"/>
            <p:nvPr/>
          </p:nvSpPr>
          <p:spPr>
            <a:xfrm>
              <a:off x="1458783" y="4287697"/>
              <a:ext cx="14628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Pecuária Leiteira</a:t>
              </a:r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4B3BF8AF-D3A7-485C-DBBB-211DD6EB6D24}"/>
                </a:ext>
              </a:extLst>
            </p:cNvPr>
            <p:cNvSpPr txBox="1"/>
            <p:nvPr/>
          </p:nvSpPr>
          <p:spPr>
            <a:xfrm>
              <a:off x="3022050" y="4287697"/>
              <a:ext cx="15384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Pecuária de Corte</a:t>
              </a:r>
            </a:p>
          </p:txBody>
        </p:sp>
        <p:sp>
          <p:nvSpPr>
            <p:cNvPr id="38" name="CaixaDeTexto 37">
              <a:extLst>
                <a:ext uri="{FF2B5EF4-FFF2-40B4-BE49-F238E27FC236}">
                  <a16:creationId xmlns:a16="http://schemas.microsoft.com/office/drawing/2014/main" id="{99002FB8-03D0-7176-E8C9-B333991F6D0F}"/>
                </a:ext>
              </a:extLst>
            </p:cNvPr>
            <p:cNvSpPr txBox="1"/>
            <p:nvPr/>
          </p:nvSpPr>
          <p:spPr>
            <a:xfrm>
              <a:off x="6458756" y="4287697"/>
              <a:ext cx="12366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Cafeicultura</a:t>
              </a:r>
            </a:p>
          </p:txBody>
        </p:sp>
        <p:sp>
          <p:nvSpPr>
            <p:cNvPr id="39" name="CaixaDeTexto 38">
              <a:extLst>
                <a:ext uri="{FF2B5EF4-FFF2-40B4-BE49-F238E27FC236}">
                  <a16:creationId xmlns:a16="http://schemas.microsoft.com/office/drawing/2014/main" id="{523F6B40-029A-9BCB-DE5B-6ED380C5055B}"/>
                </a:ext>
              </a:extLst>
            </p:cNvPr>
            <p:cNvSpPr txBox="1"/>
            <p:nvPr/>
          </p:nvSpPr>
          <p:spPr>
            <a:xfrm>
              <a:off x="4571999" y="4287697"/>
              <a:ext cx="1685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</a:rPr>
                <a:t>Produção de Grãos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8739687"/>
      </p:ext>
    </p:extLst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0240783D-5FCE-5B06-237F-7BAABAAD5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0" name="Google Shape;169;p19">
            <a:extLst>
              <a:ext uri="{FF2B5EF4-FFF2-40B4-BE49-F238E27FC236}">
                <a16:creationId xmlns:a16="http://schemas.microsoft.com/office/drawing/2014/main" id="{26BABCF1-4E6A-45E2-069C-1DE6828E1654}"/>
              </a:ext>
            </a:extLst>
          </p:cNvPr>
          <p:cNvSpPr txBox="1"/>
          <p:nvPr/>
        </p:nvSpPr>
        <p:spPr>
          <a:xfrm>
            <a:off x="1121141" y="1501103"/>
            <a:ext cx="6853022" cy="664997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Áreas de conhecimento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0135B62E-9538-8CEB-7B86-1A1483CC5123}"/>
              </a:ext>
            </a:extLst>
          </p:cNvPr>
          <p:cNvGrpSpPr/>
          <p:nvPr/>
        </p:nvGrpSpPr>
        <p:grpSpPr>
          <a:xfrm>
            <a:off x="307146" y="2228446"/>
            <a:ext cx="8529708" cy="1848257"/>
            <a:chOff x="548580" y="2614828"/>
            <a:chExt cx="7049345" cy="1527485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69B848C0-DCB7-B30F-6093-A8A6BA027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556527" y="2614828"/>
              <a:ext cx="991216" cy="1362496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BC13D098-6E97-A312-7510-EDFDF0568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48580" y="2614828"/>
              <a:ext cx="991215" cy="1362496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40F5D7FE-4FBD-A47F-1C51-625D31B31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2564475" y="2614828"/>
              <a:ext cx="991215" cy="1362496"/>
            </a:xfrm>
            <a:prstGeom prst="rect">
              <a:avLst/>
            </a:prstGeom>
          </p:spPr>
        </p:pic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A0E2B98E-60F7-345E-5353-A154F627C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3572422" y="2614828"/>
              <a:ext cx="991215" cy="1362495"/>
            </a:xfrm>
            <a:prstGeom prst="rect">
              <a:avLst/>
            </a:prstGeom>
          </p:spPr>
        </p:pic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966A11EC-DFE0-66FB-E236-4820D0239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4590821" y="2614828"/>
              <a:ext cx="991215" cy="1362494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450106D2-C9A5-99E1-0249-7069F3F38FFB}"/>
                </a:ext>
              </a:extLst>
            </p:cNvPr>
            <p:cNvSpPr txBox="1"/>
            <p:nvPr/>
          </p:nvSpPr>
          <p:spPr>
            <a:xfrm>
              <a:off x="606488" y="3684463"/>
              <a:ext cx="86753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técnica</a:t>
              </a:r>
            </a:p>
          </p:txBody>
        </p:sp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3A9C9B52-C29B-6B8D-7EF2-2A9AF2E69DB2}"/>
                </a:ext>
              </a:extLst>
            </p:cNvPr>
            <p:cNvSpPr txBox="1"/>
            <p:nvPr/>
          </p:nvSpPr>
          <p:spPr>
            <a:xfrm>
              <a:off x="1533044" y="3684463"/>
              <a:ext cx="96382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financeira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5359A86D-59C0-BB70-FC7D-A455C8C7CCC1}"/>
                </a:ext>
              </a:extLst>
            </p:cNvPr>
            <p:cNvSpPr txBox="1"/>
            <p:nvPr/>
          </p:nvSpPr>
          <p:spPr>
            <a:xfrm>
              <a:off x="2596032" y="3684463"/>
              <a:ext cx="9361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de pessoas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92ED03E3-9F7F-C7A1-9041-5C80286E5D0C}"/>
                </a:ext>
              </a:extLst>
            </p:cNvPr>
            <p:cNvSpPr txBox="1"/>
            <p:nvPr/>
          </p:nvSpPr>
          <p:spPr>
            <a:xfrm>
              <a:off x="3466621" y="3684463"/>
              <a:ext cx="1202815" cy="457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Sucessão familiar</a:t>
              </a:r>
            </a:p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Governança</a:t>
              </a:r>
            </a:p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Tributação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21E47405-E201-0599-E94D-AA3FCAA5E7B5}"/>
                </a:ext>
              </a:extLst>
            </p:cNvPr>
            <p:cNvSpPr txBox="1"/>
            <p:nvPr/>
          </p:nvSpPr>
          <p:spPr>
            <a:xfrm>
              <a:off x="4736021" y="3684463"/>
              <a:ext cx="7193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Técnicas de venda</a:t>
              </a:r>
            </a:p>
          </p:txBody>
        </p:sp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15EE9DC0-4E28-D9BF-0BC8-F18DDD3E0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5598768" y="2614828"/>
              <a:ext cx="991214" cy="1362494"/>
            </a:xfrm>
            <a:prstGeom prst="rect">
              <a:avLst/>
            </a:prstGeom>
          </p:spPr>
        </p:pic>
        <p:pic>
          <p:nvPicPr>
            <p:cNvPr id="26" name="Imagem 25">
              <a:extLst>
                <a:ext uri="{FF2B5EF4-FFF2-40B4-BE49-F238E27FC236}">
                  <a16:creationId xmlns:a16="http://schemas.microsoft.com/office/drawing/2014/main" id="{8D8CB0FD-703A-E72C-3C61-B7C80DBDD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6606711" y="2614828"/>
              <a:ext cx="991214" cy="1362493"/>
            </a:xfrm>
            <a:prstGeom prst="rect">
              <a:avLst/>
            </a:prstGeom>
          </p:spPr>
        </p:pic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6AD3ED04-B7EF-2A26-E9F7-9BD370121460}"/>
                </a:ext>
              </a:extLst>
            </p:cNvPr>
            <p:cNvSpPr txBox="1"/>
            <p:nvPr/>
          </p:nvSpPr>
          <p:spPr>
            <a:xfrm>
              <a:off x="5699485" y="3693054"/>
              <a:ext cx="7897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trabalhista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397A27E0-C7AC-540B-5C3A-0CBAB144A117}"/>
                </a:ext>
              </a:extLst>
            </p:cNvPr>
            <p:cNvSpPr txBox="1"/>
            <p:nvPr/>
          </p:nvSpPr>
          <p:spPr>
            <a:xfrm>
              <a:off x="6690699" y="3699965"/>
              <a:ext cx="7897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000" dirty="0">
                  <a:solidFill>
                    <a:srgbClr val="CDAF69"/>
                  </a:solidFill>
                  <a:latin typeface="Myriad Pro" panose="020B0503030403020204" pitchFamily="34" charset="0"/>
                </a:rPr>
                <a:t>Gestão de processos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6415147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943696BA-8B90-6F79-34D3-31DB9D00B0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16" name="Google Shape;169;p19">
            <a:extLst>
              <a:ext uri="{FF2B5EF4-FFF2-40B4-BE49-F238E27FC236}">
                <a16:creationId xmlns:a16="http://schemas.microsoft.com/office/drawing/2014/main" id="{315ED602-BE48-7655-3F96-D0E657ACAAA7}"/>
              </a:ext>
            </a:extLst>
          </p:cNvPr>
          <p:cNvSpPr txBox="1"/>
          <p:nvPr/>
        </p:nvSpPr>
        <p:spPr>
          <a:xfrm>
            <a:off x="1087217" y="2390599"/>
            <a:ext cx="934420" cy="28181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CURSOS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47F4CE13-4848-BA4B-9D5D-036EBB7D6AB6}"/>
              </a:ext>
            </a:extLst>
          </p:cNvPr>
          <p:cNvSpPr txBox="1"/>
          <p:nvPr/>
        </p:nvSpPr>
        <p:spPr>
          <a:xfrm>
            <a:off x="1087217" y="2654708"/>
            <a:ext cx="1737997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Capacitação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1CECDF53-049D-A488-6116-5B00F197E677}"/>
              </a:ext>
            </a:extLst>
          </p:cNvPr>
          <p:cNvSpPr txBox="1"/>
          <p:nvPr/>
        </p:nvSpPr>
        <p:spPr>
          <a:xfrm>
            <a:off x="1087217" y="2830407"/>
            <a:ext cx="1737997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Graduação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9FB91694-9930-5ED3-F641-ABB418C0F5B7}"/>
              </a:ext>
            </a:extLst>
          </p:cNvPr>
          <p:cNvSpPr txBox="1"/>
          <p:nvPr/>
        </p:nvSpPr>
        <p:spPr>
          <a:xfrm>
            <a:off x="1945736" y="2647643"/>
            <a:ext cx="1912781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Pós-graduação</a:t>
            </a:r>
          </a:p>
        </p:txBody>
      </p:sp>
      <p:sp>
        <p:nvSpPr>
          <p:cNvPr id="8" name="Google Shape;169;p19">
            <a:extLst>
              <a:ext uri="{FF2B5EF4-FFF2-40B4-BE49-F238E27FC236}">
                <a16:creationId xmlns:a16="http://schemas.microsoft.com/office/drawing/2014/main" id="{155AC75A-4C61-E07C-8B85-17366726F885}"/>
              </a:ext>
            </a:extLst>
          </p:cNvPr>
          <p:cNvSpPr txBox="1"/>
          <p:nvPr/>
        </p:nvSpPr>
        <p:spPr>
          <a:xfrm>
            <a:off x="3892551" y="2267243"/>
            <a:ext cx="1784349" cy="48956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TREINAMENTOS CORPORATIVOS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7EB9BF21-7B9D-79B9-A658-45213CDECC2A}"/>
              </a:ext>
            </a:extLst>
          </p:cNvPr>
          <p:cNvSpPr txBox="1"/>
          <p:nvPr/>
        </p:nvSpPr>
        <p:spPr>
          <a:xfrm>
            <a:off x="3892551" y="2723703"/>
            <a:ext cx="2432049" cy="53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Projetos personalizados e desenhados sob medida para empresas do agronegócio.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108673C1-3CE4-DE9C-E4EC-DDB34EB9660D}"/>
              </a:ext>
            </a:extLst>
          </p:cNvPr>
          <p:cNvSpPr txBox="1"/>
          <p:nvPr/>
        </p:nvSpPr>
        <p:spPr>
          <a:xfrm>
            <a:off x="1087217" y="3509128"/>
            <a:ext cx="1737997" cy="489565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CONSULTORIAS EM FAZENDAS</a:t>
            </a:r>
          </a:p>
        </p:txBody>
      </p:sp>
      <p:sp>
        <p:nvSpPr>
          <p:cNvPr id="15" name="Google Shape;169;p19">
            <a:extLst>
              <a:ext uri="{FF2B5EF4-FFF2-40B4-BE49-F238E27FC236}">
                <a16:creationId xmlns:a16="http://schemas.microsoft.com/office/drawing/2014/main" id="{ABDC2DE6-D1CE-B274-CB50-FD625907E0D1}"/>
              </a:ext>
            </a:extLst>
          </p:cNvPr>
          <p:cNvSpPr txBox="1"/>
          <p:nvPr/>
        </p:nvSpPr>
        <p:spPr>
          <a:xfrm>
            <a:off x="1091105" y="3953308"/>
            <a:ext cx="2072241" cy="576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9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Metodologia aplicada no campo para contribuir nos resultados das propriedades assistidas.</a:t>
            </a:r>
          </a:p>
        </p:txBody>
      </p:sp>
      <p:sp>
        <p:nvSpPr>
          <p:cNvPr id="19" name="Google Shape;169;p19">
            <a:extLst>
              <a:ext uri="{FF2B5EF4-FFF2-40B4-BE49-F238E27FC236}">
                <a16:creationId xmlns:a16="http://schemas.microsoft.com/office/drawing/2014/main" id="{C56E2D9A-3E23-43F6-3E26-5502D5E08B82}"/>
              </a:ext>
            </a:extLst>
          </p:cNvPr>
          <p:cNvSpPr txBox="1"/>
          <p:nvPr/>
        </p:nvSpPr>
        <p:spPr>
          <a:xfrm>
            <a:off x="3892551" y="3587516"/>
            <a:ext cx="2603501" cy="69731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LABORATÓRIO COM INTELIGÊNCIA DE DADOS PARA TOMADA DE DECISÃO</a:t>
            </a:r>
          </a:p>
        </p:txBody>
      </p:sp>
      <p:sp>
        <p:nvSpPr>
          <p:cNvPr id="21" name="Google Shape;169;p19">
            <a:extLst>
              <a:ext uri="{FF2B5EF4-FFF2-40B4-BE49-F238E27FC236}">
                <a16:creationId xmlns:a16="http://schemas.microsoft.com/office/drawing/2014/main" id="{20B6339B-524E-6D15-F402-8F4A8A175567}"/>
              </a:ext>
            </a:extLst>
          </p:cNvPr>
          <p:cNvSpPr txBox="1"/>
          <p:nvPr/>
        </p:nvSpPr>
        <p:spPr>
          <a:xfrm>
            <a:off x="3892551" y="4256382"/>
            <a:ext cx="2693800" cy="241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9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Análise de solos e alimentos</a:t>
            </a:r>
          </a:p>
        </p:txBody>
      </p: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25524614-C9F2-FEB1-78FD-54618969E060}"/>
              </a:ext>
            </a:extLst>
          </p:cNvPr>
          <p:cNvSpPr txBox="1"/>
          <p:nvPr/>
        </p:nvSpPr>
        <p:spPr>
          <a:xfrm>
            <a:off x="1945736" y="2823342"/>
            <a:ext cx="1912781" cy="22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• Cursos livres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FEF19590-50FC-F69B-6FE2-CC6B0BA59B36}"/>
              </a:ext>
            </a:extLst>
          </p:cNvPr>
          <p:cNvSpPr/>
          <p:nvPr/>
        </p:nvSpPr>
        <p:spPr>
          <a:xfrm>
            <a:off x="644496" y="2152724"/>
            <a:ext cx="2714654" cy="1150355"/>
          </a:xfrm>
          <a:prstGeom prst="roundRect">
            <a:avLst>
              <a:gd name="adj" fmla="val 45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A68B7C24-475A-030B-93D3-3217BE22BA6D}"/>
              </a:ext>
            </a:extLst>
          </p:cNvPr>
          <p:cNvSpPr/>
          <p:nvPr/>
        </p:nvSpPr>
        <p:spPr>
          <a:xfrm>
            <a:off x="3420481" y="2152724"/>
            <a:ext cx="3165869" cy="1150355"/>
          </a:xfrm>
          <a:prstGeom prst="roundRect">
            <a:avLst>
              <a:gd name="adj" fmla="val 3139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25" name="Imagem 24" descr="Ícone&#10;&#10;Descrição gerada automaticamente">
            <a:extLst>
              <a:ext uri="{FF2B5EF4-FFF2-40B4-BE49-F238E27FC236}">
                <a16:creationId xmlns:a16="http://schemas.microsoft.com/office/drawing/2014/main" id="{2E0A41D0-AE83-5243-84E4-E75C4E54E6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942" y="2359336"/>
            <a:ext cx="243609" cy="243609"/>
          </a:xfrm>
          <a:prstGeom prst="rect">
            <a:avLst/>
          </a:prstGeom>
        </p:spPr>
      </p:pic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A040537C-4A75-9BA8-0BF3-5AF6AC970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416" y="2399250"/>
            <a:ext cx="254044" cy="254044"/>
          </a:xfrm>
          <a:prstGeom prst="rect">
            <a:avLst/>
          </a:prstGeom>
        </p:spPr>
      </p:pic>
      <p:pic>
        <p:nvPicPr>
          <p:cNvPr id="29" name="Imagem 28" descr="Ícone&#10;&#10;Descrição gerada automaticamente">
            <a:extLst>
              <a:ext uri="{FF2B5EF4-FFF2-40B4-BE49-F238E27FC236}">
                <a16:creationId xmlns:a16="http://schemas.microsoft.com/office/drawing/2014/main" id="{F4F23E73-E266-6994-59D4-98D716A718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795" y="3559628"/>
            <a:ext cx="279549" cy="279549"/>
          </a:xfrm>
          <a:prstGeom prst="rect">
            <a:avLst/>
          </a:prstGeom>
        </p:spPr>
      </p:pic>
      <p:pic>
        <p:nvPicPr>
          <p:cNvPr id="31" name="Imagem 30" descr="Ícone&#10;&#10;Descrição gerada automaticamente">
            <a:extLst>
              <a:ext uri="{FF2B5EF4-FFF2-40B4-BE49-F238E27FC236}">
                <a16:creationId xmlns:a16="http://schemas.microsoft.com/office/drawing/2014/main" id="{323ED1AB-BB5F-C1DB-9B35-B260ABB1A9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4419" y="3590590"/>
            <a:ext cx="338132" cy="338132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10237986-BFF6-B24E-3011-F3DDF8D3237F}"/>
              </a:ext>
            </a:extLst>
          </p:cNvPr>
          <p:cNvSpPr/>
          <p:nvPr/>
        </p:nvSpPr>
        <p:spPr>
          <a:xfrm>
            <a:off x="3430829" y="3377264"/>
            <a:ext cx="3165869" cy="1324026"/>
          </a:xfrm>
          <a:prstGeom prst="roundRect">
            <a:avLst>
              <a:gd name="adj" fmla="val 3139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1B3430B5-EEFC-9725-1F40-981569D39A14}"/>
              </a:ext>
            </a:extLst>
          </p:cNvPr>
          <p:cNvSpPr/>
          <p:nvPr/>
        </p:nvSpPr>
        <p:spPr>
          <a:xfrm>
            <a:off x="644496" y="3377264"/>
            <a:ext cx="2714654" cy="1324026"/>
          </a:xfrm>
          <a:prstGeom prst="roundRect">
            <a:avLst>
              <a:gd name="adj" fmla="val 45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34" name="Google Shape;169;p19">
            <a:extLst>
              <a:ext uri="{FF2B5EF4-FFF2-40B4-BE49-F238E27FC236}">
                <a16:creationId xmlns:a16="http://schemas.microsoft.com/office/drawing/2014/main" id="{4AC67BFB-6197-E67E-BB44-E73AD8BBD569}"/>
              </a:ext>
            </a:extLst>
          </p:cNvPr>
          <p:cNvSpPr txBox="1"/>
          <p:nvPr/>
        </p:nvSpPr>
        <p:spPr>
          <a:xfrm>
            <a:off x="750355" y="643599"/>
            <a:ext cx="3948645" cy="615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Aprendizagem</a:t>
            </a:r>
          </a:p>
        </p:txBody>
      </p:sp>
      <p:sp>
        <p:nvSpPr>
          <p:cNvPr id="35" name="Google Shape;169;p19">
            <a:extLst>
              <a:ext uri="{FF2B5EF4-FFF2-40B4-BE49-F238E27FC236}">
                <a16:creationId xmlns:a16="http://schemas.microsoft.com/office/drawing/2014/main" id="{D465518E-AB26-8B5D-7B53-FAAC24B3B9D0}"/>
              </a:ext>
            </a:extLst>
          </p:cNvPr>
          <p:cNvSpPr txBox="1"/>
          <p:nvPr/>
        </p:nvSpPr>
        <p:spPr>
          <a:xfrm>
            <a:off x="750355" y="1185465"/>
            <a:ext cx="4202646" cy="766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aplicada para aprimorar suas habilidades para o futuro, conectar- se com as demandas do mercado e gerir negócios e carreiras. </a:t>
            </a:r>
          </a:p>
        </p:txBody>
      </p:sp>
    </p:spTree>
    <p:extLst>
      <p:ext uri="{BB962C8B-B14F-4D97-AF65-F5344CB8AC3E}">
        <p14:creationId xmlns:p14="http://schemas.microsoft.com/office/powerpoint/2010/main" val="786661399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1EBD9F2-0966-B020-E66E-44563597EE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7" cy="5143499"/>
          </a:xfrm>
          <a:prstGeom prst="rect">
            <a:avLst/>
          </a:prstGeom>
        </p:spPr>
      </p:pic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F6BD9F16-B090-33D8-87FD-91790E8605DF}"/>
              </a:ext>
            </a:extLst>
          </p:cNvPr>
          <p:cNvSpPr txBox="1"/>
          <p:nvPr/>
        </p:nvSpPr>
        <p:spPr>
          <a:xfrm>
            <a:off x="617444" y="1446373"/>
            <a:ext cx="3573879" cy="73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Produtos</a:t>
            </a:r>
          </a:p>
        </p:txBody>
      </p:sp>
      <p:sp>
        <p:nvSpPr>
          <p:cNvPr id="4" name="Google Shape;169;p19">
            <a:extLst>
              <a:ext uri="{FF2B5EF4-FFF2-40B4-BE49-F238E27FC236}">
                <a16:creationId xmlns:a16="http://schemas.microsoft.com/office/drawing/2014/main" id="{BA0E3DCE-47A9-9F7E-B47D-24CEEF5A3A60}"/>
              </a:ext>
            </a:extLst>
          </p:cNvPr>
          <p:cNvSpPr txBox="1"/>
          <p:nvPr/>
        </p:nvSpPr>
        <p:spPr>
          <a:xfrm>
            <a:off x="617444" y="2044329"/>
            <a:ext cx="3505927" cy="28181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impacto em escala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417C01F9-C8CE-2CBC-C908-20CD0EEC8AB1}"/>
              </a:ext>
            </a:extLst>
          </p:cNvPr>
          <p:cNvSpPr/>
          <p:nvPr/>
        </p:nvSpPr>
        <p:spPr>
          <a:xfrm>
            <a:off x="714789" y="2462785"/>
            <a:ext cx="1730404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86D0CCE5-A73B-5D17-7386-8576ABA7BC9C}"/>
              </a:ext>
            </a:extLst>
          </p:cNvPr>
          <p:cNvSpPr/>
          <p:nvPr/>
        </p:nvSpPr>
        <p:spPr>
          <a:xfrm>
            <a:off x="2226856" y="3014868"/>
            <a:ext cx="1298604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5ABCE72-3F8A-753E-7DAE-661A820E6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789" y="518493"/>
            <a:ext cx="3348424" cy="2451072"/>
          </a:xfrm>
          <a:prstGeom prst="rect">
            <a:avLst/>
          </a:prstGeom>
          <a:effectLst/>
        </p:spPr>
      </p:pic>
      <p:pic>
        <p:nvPicPr>
          <p:cNvPr id="20" name="Imagem 19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D57DA8D4-F640-962C-7ACA-DF11E755D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741" y="1963133"/>
            <a:ext cx="4787571" cy="2792750"/>
          </a:xfrm>
          <a:prstGeom prst="rect">
            <a:avLst/>
          </a:prstGeom>
        </p:spPr>
      </p:pic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0C83A28D-5080-C69D-EED7-06DB3A7215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46" y="3119317"/>
            <a:ext cx="943344" cy="232309"/>
          </a:xfrm>
          <a:prstGeom prst="rect">
            <a:avLst/>
          </a:prstGeom>
        </p:spPr>
      </p:pic>
      <p:pic>
        <p:nvPicPr>
          <p:cNvPr id="19" name="Imagem 18" descr="Desenho de um círculo&#10;&#10;Descrição gerada automaticamente com confiança baixa">
            <a:extLst>
              <a:ext uri="{FF2B5EF4-FFF2-40B4-BE49-F238E27FC236}">
                <a16:creationId xmlns:a16="http://schemas.microsoft.com/office/drawing/2014/main" id="{6250B2A0-CE5D-290B-C23D-93141A53A8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179" y="2536439"/>
            <a:ext cx="1393550" cy="271971"/>
          </a:xfrm>
          <a:prstGeom prst="rect">
            <a:avLst/>
          </a:prstGeom>
        </p:spPr>
      </p:pic>
      <p:pic>
        <p:nvPicPr>
          <p:cNvPr id="6" name="Imagem 5" descr="Desenho de um círculo&#10;&#10;Descrição gerada automaticamente com confiança média">
            <a:extLst>
              <a:ext uri="{FF2B5EF4-FFF2-40B4-BE49-F238E27FC236}">
                <a16:creationId xmlns:a16="http://schemas.microsoft.com/office/drawing/2014/main" id="{E7A6D8EE-DD1F-0705-508A-9DB52ACC89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880" y="3106510"/>
            <a:ext cx="1229268" cy="236794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B3358B6-2982-7F9A-C838-8FEFE7E945F1}"/>
              </a:ext>
            </a:extLst>
          </p:cNvPr>
          <p:cNvSpPr/>
          <p:nvPr/>
        </p:nvSpPr>
        <p:spPr>
          <a:xfrm>
            <a:off x="714789" y="3008442"/>
            <a:ext cx="1444115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11" name="Imagem 10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9FE48081-87F4-7252-36B6-A124AC8ED5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1590" y="2808410"/>
            <a:ext cx="3300873" cy="2054449"/>
          </a:xfrm>
          <a:prstGeom prst="rect">
            <a:avLst/>
          </a:prstGeom>
        </p:spPr>
      </p:pic>
      <p:pic>
        <p:nvPicPr>
          <p:cNvPr id="2" name="Imagem 1" descr="Desenho com traços pretos em fundo branco e letras pretas&#10;&#10;Descrição gerada automaticamente com confiança média">
            <a:extLst>
              <a:ext uri="{FF2B5EF4-FFF2-40B4-BE49-F238E27FC236}">
                <a16:creationId xmlns:a16="http://schemas.microsoft.com/office/drawing/2014/main" id="{CD2B6BBF-DE62-B40E-C8BA-B27FDC5C29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0048" y="2475170"/>
            <a:ext cx="1142630" cy="44634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D958B0AB-D6C9-CEFA-8831-A400E8884F5A}"/>
              </a:ext>
            </a:extLst>
          </p:cNvPr>
          <p:cNvSpPr/>
          <p:nvPr/>
        </p:nvSpPr>
        <p:spPr>
          <a:xfrm>
            <a:off x="2509306" y="2461126"/>
            <a:ext cx="1444115" cy="441208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</p:spTree>
    <p:extLst>
      <p:ext uri="{BB962C8B-B14F-4D97-AF65-F5344CB8AC3E}">
        <p14:creationId xmlns:p14="http://schemas.microsoft.com/office/powerpoint/2010/main" val="3239069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1EBD9F2-0966-B020-E66E-44563597EE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0"/>
            <a:ext cx="9143997" cy="5143498"/>
          </a:xfrm>
          <a:prstGeom prst="rect">
            <a:avLst/>
          </a:prstGeom>
        </p:spPr>
      </p:pic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4585227B-A767-846E-CCBE-CD01B2B39AEA}"/>
              </a:ext>
            </a:extLst>
          </p:cNvPr>
          <p:cNvSpPr txBox="1"/>
          <p:nvPr/>
        </p:nvSpPr>
        <p:spPr>
          <a:xfrm>
            <a:off x="1115016" y="3255216"/>
            <a:ext cx="2622585" cy="489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Comunidade com profissionais e recursos atualizados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86D0CCE5-A73B-5D17-7386-8576ABA7BC9C}"/>
              </a:ext>
            </a:extLst>
          </p:cNvPr>
          <p:cNvSpPr/>
          <p:nvPr/>
        </p:nvSpPr>
        <p:spPr>
          <a:xfrm>
            <a:off x="641948" y="3214621"/>
            <a:ext cx="3159154" cy="574609"/>
          </a:xfrm>
          <a:prstGeom prst="roundRect">
            <a:avLst>
              <a:gd name="adj" fmla="val 7455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100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27494B5-819E-B802-4591-E5159974C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48" y="1097727"/>
            <a:ext cx="4259200" cy="29637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58F9050E-5D20-65D0-BF04-0B1237A7B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26" y="3289082"/>
            <a:ext cx="409140" cy="409140"/>
          </a:xfrm>
          <a:prstGeom prst="rect">
            <a:avLst/>
          </a:prstGeom>
        </p:spPr>
      </p:pic>
      <p:sp>
        <p:nvSpPr>
          <p:cNvPr id="6" name="Google Shape;85;p1">
            <a:extLst>
              <a:ext uri="{FF2B5EF4-FFF2-40B4-BE49-F238E27FC236}">
                <a16:creationId xmlns:a16="http://schemas.microsoft.com/office/drawing/2014/main" id="{EE540CC1-3B8E-202E-558B-230CCFA9B882}"/>
              </a:ext>
            </a:extLst>
          </p:cNvPr>
          <p:cNvSpPr txBox="1"/>
          <p:nvPr/>
        </p:nvSpPr>
        <p:spPr>
          <a:xfrm>
            <a:off x="829789" y="1651773"/>
            <a:ext cx="2959992" cy="1588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Profissional</a:t>
            </a:r>
            <a:b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3600" b="1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Futuro </a:t>
            </a:r>
            <a:r>
              <a:rPr lang="pt-BR" sz="3600" b="1" u="none" strike="noStrike" cap="none" spc="-15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do Agronegócio.</a:t>
            </a:r>
            <a:endParaRPr lang="pt-BR" sz="3600" b="0" u="none" strike="noStrike" cap="none" spc="-15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pic>
        <p:nvPicPr>
          <p:cNvPr id="8" name="Google Shape;81;p1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354FBB57-B7C3-FAE5-CC64-874F964BD31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5246"/>
          <a:stretch/>
        </p:blipFill>
        <p:spPr>
          <a:xfrm>
            <a:off x="711887" y="634269"/>
            <a:ext cx="869758" cy="87853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85;p1">
            <a:extLst>
              <a:ext uri="{FF2B5EF4-FFF2-40B4-BE49-F238E27FC236}">
                <a16:creationId xmlns:a16="http://schemas.microsoft.com/office/drawing/2014/main" id="{162C9697-6F19-380D-2626-92700132C6A0}"/>
              </a:ext>
            </a:extLst>
          </p:cNvPr>
          <p:cNvSpPr txBox="1"/>
          <p:nvPr/>
        </p:nvSpPr>
        <p:spPr>
          <a:xfrm>
            <a:off x="841110" y="1371628"/>
            <a:ext cx="295999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2000" u="none" strike="noStrike" cap="none" spc="-150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Comunidade</a:t>
            </a:r>
            <a:endParaRPr lang="pt-BR" sz="2000" u="none" strike="noStrike" cap="none" spc="-150" dirty="0">
              <a:solidFill>
                <a:srgbClr val="8CAB5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375125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m 37">
            <a:extLst>
              <a:ext uri="{FF2B5EF4-FFF2-40B4-BE49-F238E27FC236}">
                <a16:creationId xmlns:a16="http://schemas.microsoft.com/office/drawing/2014/main" id="{BD64F744-E192-07F4-6A98-94E1800DC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" y="1"/>
            <a:ext cx="9143995" cy="5143498"/>
          </a:xfrm>
          <a:prstGeom prst="rect">
            <a:avLst/>
          </a:prstGeom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5970D987-2739-4D81-C502-8A14B9EEE028}"/>
              </a:ext>
            </a:extLst>
          </p:cNvPr>
          <p:cNvGrpSpPr/>
          <p:nvPr/>
        </p:nvGrpSpPr>
        <p:grpSpPr>
          <a:xfrm>
            <a:off x="6336884" y="3142437"/>
            <a:ext cx="2418380" cy="1475485"/>
            <a:chOff x="4271463" y="2977944"/>
            <a:chExt cx="2418380" cy="1475485"/>
          </a:xfrm>
        </p:grpSpPr>
        <p:sp>
          <p:nvSpPr>
            <p:cNvPr id="44" name="Google Shape;169;p19">
              <a:extLst>
                <a:ext uri="{FF2B5EF4-FFF2-40B4-BE49-F238E27FC236}">
                  <a16:creationId xmlns:a16="http://schemas.microsoft.com/office/drawing/2014/main" id="{F98B0D4D-AE71-AA26-5623-C6DABF366DA7}"/>
                </a:ext>
              </a:extLst>
            </p:cNvPr>
            <p:cNvSpPr txBox="1"/>
            <p:nvPr/>
          </p:nvSpPr>
          <p:spPr>
            <a:xfrm>
              <a:off x="4374977" y="3727827"/>
              <a:ext cx="2192160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Alimento na mesa</a:t>
              </a:r>
            </a:p>
          </p:txBody>
        </p:sp>
        <p:sp>
          <p:nvSpPr>
            <p:cNvPr id="15" name="Google Shape;169;p19">
              <a:extLst>
                <a:ext uri="{FF2B5EF4-FFF2-40B4-BE49-F238E27FC236}">
                  <a16:creationId xmlns:a16="http://schemas.microsoft.com/office/drawing/2014/main" id="{AB2A35C1-C6AC-BE5E-7D2A-31F87885093D}"/>
                </a:ext>
              </a:extLst>
            </p:cNvPr>
            <p:cNvSpPr txBox="1"/>
            <p:nvPr/>
          </p:nvSpPr>
          <p:spPr>
            <a:xfrm>
              <a:off x="4271463" y="3936164"/>
              <a:ext cx="2418380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DA POPULAÇÃO MUNDIAL</a:t>
              </a:r>
            </a:p>
          </p:txBody>
        </p:sp>
        <p:pic>
          <p:nvPicPr>
            <p:cNvPr id="17" name="Imagem 16" descr="Ícone&#10;&#10;Descrição gerada automaticamente">
              <a:extLst>
                <a:ext uri="{FF2B5EF4-FFF2-40B4-BE49-F238E27FC236}">
                  <a16:creationId xmlns:a16="http://schemas.microsoft.com/office/drawing/2014/main" id="{36407E50-6B05-64E1-2B53-DA5BFA678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16408" y="2977944"/>
              <a:ext cx="709309" cy="709309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9812206-38BD-98A3-3BA5-23D0A5FB279E}"/>
              </a:ext>
            </a:extLst>
          </p:cNvPr>
          <p:cNvGrpSpPr/>
          <p:nvPr/>
        </p:nvGrpSpPr>
        <p:grpSpPr>
          <a:xfrm>
            <a:off x="4267430" y="3166558"/>
            <a:ext cx="2192159" cy="1429410"/>
            <a:chOff x="2068979" y="3002065"/>
            <a:chExt cx="2192159" cy="1429410"/>
          </a:xfrm>
        </p:grpSpPr>
        <p:sp>
          <p:nvSpPr>
            <p:cNvPr id="61" name="Google Shape;169;p19">
              <a:extLst>
                <a:ext uri="{FF2B5EF4-FFF2-40B4-BE49-F238E27FC236}">
                  <a16:creationId xmlns:a16="http://schemas.microsoft.com/office/drawing/2014/main" id="{D4D1C791-AB37-B388-3AD7-4CACB459B1E4}"/>
                </a:ext>
              </a:extLst>
            </p:cNvPr>
            <p:cNvSpPr txBox="1"/>
            <p:nvPr/>
          </p:nvSpPr>
          <p:spPr>
            <a:xfrm>
              <a:off x="2068979" y="3687253"/>
              <a:ext cx="2192159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Agronegócio brasileiro cada vez mais</a:t>
              </a:r>
            </a:p>
          </p:txBody>
        </p:sp>
        <p:sp>
          <p:nvSpPr>
            <p:cNvPr id="14" name="Google Shape;169;p19">
              <a:extLst>
                <a:ext uri="{FF2B5EF4-FFF2-40B4-BE49-F238E27FC236}">
                  <a16:creationId xmlns:a16="http://schemas.microsoft.com/office/drawing/2014/main" id="{AE79DCFA-2291-DA41-8358-DEFF58EBFD06}"/>
                </a:ext>
              </a:extLst>
            </p:cNvPr>
            <p:cNvSpPr txBox="1"/>
            <p:nvPr/>
          </p:nvSpPr>
          <p:spPr>
            <a:xfrm>
              <a:off x="2439398" y="4135810"/>
              <a:ext cx="1451320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RELEVANTE</a:t>
              </a:r>
            </a:p>
          </p:txBody>
        </p:sp>
        <p:pic>
          <p:nvPicPr>
            <p:cNvPr id="21" name="Imagem 20" descr="Uma imagem contendo cortador, panelas, cabide, luz&#10;&#10;Descrição gerada automaticamente">
              <a:extLst>
                <a:ext uri="{FF2B5EF4-FFF2-40B4-BE49-F238E27FC236}">
                  <a16:creationId xmlns:a16="http://schemas.microsoft.com/office/drawing/2014/main" id="{DE9D2934-6D61-3B97-D9E0-77682173C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02728" y="3002065"/>
              <a:ext cx="724660" cy="724660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3C86ADA-A6DF-6328-A79F-EF9954D1E5E6}"/>
              </a:ext>
            </a:extLst>
          </p:cNvPr>
          <p:cNvGrpSpPr/>
          <p:nvPr/>
        </p:nvGrpSpPr>
        <p:grpSpPr>
          <a:xfrm>
            <a:off x="6820414" y="1521810"/>
            <a:ext cx="1451320" cy="1354248"/>
            <a:chOff x="4108916" y="1679074"/>
            <a:chExt cx="1451320" cy="1354248"/>
          </a:xfrm>
        </p:grpSpPr>
        <p:sp>
          <p:nvSpPr>
            <p:cNvPr id="57" name="Google Shape;169;p19">
              <a:extLst>
                <a:ext uri="{FF2B5EF4-FFF2-40B4-BE49-F238E27FC236}">
                  <a16:creationId xmlns:a16="http://schemas.microsoft.com/office/drawing/2014/main" id="{ED50DAD1-A562-1A2D-C550-257FDCE2E570}"/>
                </a:ext>
              </a:extLst>
            </p:cNvPr>
            <p:cNvSpPr txBox="1"/>
            <p:nvPr/>
          </p:nvSpPr>
          <p:spPr>
            <a:xfrm>
              <a:off x="4287652" y="2289100"/>
              <a:ext cx="1108235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Negócios</a:t>
              </a:r>
            </a:p>
          </p:txBody>
        </p:sp>
        <p:sp>
          <p:nvSpPr>
            <p:cNvPr id="12" name="Google Shape;169;p19">
              <a:extLst>
                <a:ext uri="{FF2B5EF4-FFF2-40B4-BE49-F238E27FC236}">
                  <a16:creationId xmlns:a16="http://schemas.microsoft.com/office/drawing/2014/main" id="{BEADAB13-331B-E6E2-0655-0F340D891749}"/>
                </a:ext>
              </a:extLst>
            </p:cNvPr>
            <p:cNvSpPr txBox="1"/>
            <p:nvPr/>
          </p:nvSpPr>
          <p:spPr>
            <a:xfrm>
              <a:off x="4108916" y="2516057"/>
              <a:ext cx="1451320" cy="5172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LUCRATIVOS E FORTES</a:t>
              </a:r>
            </a:p>
          </p:txBody>
        </p:sp>
        <p:pic>
          <p:nvPicPr>
            <p:cNvPr id="26" name="Imagem 25" descr="Ícone&#10;&#10;Descrição gerada automaticamente">
              <a:extLst>
                <a:ext uri="{FF2B5EF4-FFF2-40B4-BE49-F238E27FC236}">
                  <a16:creationId xmlns:a16="http://schemas.microsoft.com/office/drawing/2014/main" id="{006A538A-63D0-586B-F96E-C211C17AF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42442" y="1679074"/>
              <a:ext cx="584268" cy="584268"/>
            </a:xfrm>
            <a:prstGeom prst="rect">
              <a:avLst/>
            </a:prstGeom>
          </p:spPr>
        </p:pic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91AE15F-CC4A-C76B-DDF4-624255FE479F}"/>
              </a:ext>
            </a:extLst>
          </p:cNvPr>
          <p:cNvGrpSpPr/>
          <p:nvPr/>
        </p:nvGrpSpPr>
        <p:grpSpPr>
          <a:xfrm>
            <a:off x="4570096" y="1547568"/>
            <a:ext cx="1586826" cy="1106890"/>
            <a:chOff x="2408245" y="1704832"/>
            <a:chExt cx="1586826" cy="1106890"/>
          </a:xfrm>
        </p:grpSpPr>
        <p:sp>
          <p:nvSpPr>
            <p:cNvPr id="13" name="Google Shape;169;p19">
              <a:extLst>
                <a:ext uri="{FF2B5EF4-FFF2-40B4-BE49-F238E27FC236}">
                  <a16:creationId xmlns:a16="http://schemas.microsoft.com/office/drawing/2014/main" id="{37D1FD2B-E609-AF1A-3084-87F2FC1B9DA3}"/>
                </a:ext>
              </a:extLst>
            </p:cNvPr>
            <p:cNvSpPr txBox="1"/>
            <p:nvPr/>
          </p:nvSpPr>
          <p:spPr>
            <a:xfrm>
              <a:off x="2408245" y="2310296"/>
              <a:ext cx="1586826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ln w="6350">
                    <a:noFill/>
                  </a:ln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Pessoas</a:t>
              </a:r>
            </a:p>
          </p:txBody>
        </p:sp>
        <p:sp>
          <p:nvSpPr>
            <p:cNvPr id="8" name="Google Shape;169;p19">
              <a:extLst>
                <a:ext uri="{FF2B5EF4-FFF2-40B4-BE49-F238E27FC236}">
                  <a16:creationId xmlns:a16="http://schemas.microsoft.com/office/drawing/2014/main" id="{4B31A7BA-444D-4500-3DD6-D15939F0D047}"/>
                </a:ext>
              </a:extLst>
            </p:cNvPr>
            <p:cNvSpPr txBox="1"/>
            <p:nvPr/>
          </p:nvSpPr>
          <p:spPr>
            <a:xfrm>
              <a:off x="2408245" y="2516057"/>
              <a:ext cx="1586826" cy="295665"/>
            </a:xfrm>
            <a:prstGeom prst="rect">
              <a:avLst/>
            </a:prstGeom>
            <a:solidFill>
              <a:srgbClr val="016345">
                <a:alpha val="0"/>
              </a:srgbClr>
            </a:solidFill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b="1" dirty="0">
                  <a:ln w="6350">
                    <a:noFill/>
                  </a:ln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Myanmar Text" panose="020B0502040204020203" pitchFamily="34" charset="0"/>
                  <a:sym typeface="Open Sans"/>
                </a:rPr>
                <a:t>REALIZADAS </a:t>
              </a:r>
            </a:p>
          </p:txBody>
        </p:sp>
        <p:pic>
          <p:nvPicPr>
            <p:cNvPr id="28" name="Imagem 27" descr="Ícone&#10;&#10;Descrição gerada automaticamente">
              <a:extLst>
                <a:ext uri="{FF2B5EF4-FFF2-40B4-BE49-F238E27FC236}">
                  <a16:creationId xmlns:a16="http://schemas.microsoft.com/office/drawing/2014/main" id="{A10ACB9E-9635-CFCE-B2A8-16FE6878F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9524" y="1704832"/>
              <a:ext cx="584268" cy="584268"/>
            </a:xfrm>
            <a:prstGeom prst="rect">
              <a:avLst/>
            </a:prstGeom>
          </p:spPr>
        </p:pic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15D49A8F-52CD-BF98-6BC8-445404BA56DD}"/>
              </a:ext>
            </a:extLst>
          </p:cNvPr>
          <p:cNvCxnSpPr>
            <a:cxnSpLocks/>
          </p:cNvCxnSpPr>
          <p:nvPr/>
        </p:nvCxnSpPr>
        <p:spPr>
          <a:xfrm>
            <a:off x="6446619" y="3381453"/>
            <a:ext cx="0" cy="110433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CA88E63D-CB72-B1DD-326C-3218A8176AC3}"/>
              </a:ext>
            </a:extLst>
          </p:cNvPr>
          <p:cNvCxnSpPr>
            <a:cxnSpLocks/>
          </p:cNvCxnSpPr>
          <p:nvPr/>
        </p:nvCxnSpPr>
        <p:spPr>
          <a:xfrm>
            <a:off x="6440398" y="1521810"/>
            <a:ext cx="0" cy="110433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55BBDDC3-FD21-B7EF-24F6-53D1E569AE6C}"/>
              </a:ext>
            </a:extLst>
          </p:cNvPr>
          <p:cNvSpPr txBox="1"/>
          <p:nvPr/>
        </p:nvSpPr>
        <p:spPr>
          <a:xfrm>
            <a:off x="4513725" y="560958"/>
            <a:ext cx="3853345" cy="68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Nossa colheita</a:t>
            </a:r>
          </a:p>
        </p:txBody>
      </p:sp>
    </p:spTree>
    <p:extLst>
      <p:ext uri="{BB962C8B-B14F-4D97-AF65-F5344CB8AC3E}">
        <p14:creationId xmlns:p14="http://schemas.microsoft.com/office/powerpoint/2010/main" val="3874238128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1B7D8B5-7F92-D08C-3EB7-90996CEFB95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3997" cy="5143499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C3C46007-D664-6701-608F-A683EF1A9619}"/>
              </a:ext>
            </a:extLst>
          </p:cNvPr>
          <p:cNvGrpSpPr/>
          <p:nvPr/>
        </p:nvGrpSpPr>
        <p:grpSpPr>
          <a:xfrm>
            <a:off x="2165078" y="555796"/>
            <a:ext cx="4813845" cy="886697"/>
            <a:chOff x="1894207" y="1478562"/>
            <a:chExt cx="4813845" cy="886697"/>
          </a:xfrm>
        </p:grpSpPr>
        <p:sp>
          <p:nvSpPr>
            <p:cNvPr id="8" name="Google Shape;169;p19">
              <a:extLst>
                <a:ext uri="{FF2B5EF4-FFF2-40B4-BE49-F238E27FC236}">
                  <a16:creationId xmlns:a16="http://schemas.microsoft.com/office/drawing/2014/main" id="{000054D2-F416-58D9-FEAB-A5F0ED7D632A}"/>
                </a:ext>
              </a:extLst>
            </p:cNvPr>
            <p:cNvSpPr txBox="1"/>
            <p:nvPr/>
          </p:nvSpPr>
          <p:spPr>
            <a:xfrm>
              <a:off x="1894207" y="1626395"/>
              <a:ext cx="4813845" cy="7388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48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jornada conosco</a:t>
              </a:r>
            </a:p>
          </p:txBody>
        </p:sp>
        <p:sp>
          <p:nvSpPr>
            <p:cNvPr id="9" name="Google Shape;169;p19">
              <a:extLst>
                <a:ext uri="{FF2B5EF4-FFF2-40B4-BE49-F238E27FC236}">
                  <a16:creationId xmlns:a16="http://schemas.microsoft.com/office/drawing/2014/main" id="{FEB44C45-60E9-9AD0-D1EA-15E656351457}"/>
                </a:ext>
              </a:extLst>
            </p:cNvPr>
            <p:cNvSpPr txBox="1"/>
            <p:nvPr/>
          </p:nvSpPr>
          <p:spPr>
            <a:xfrm>
              <a:off x="2198903" y="1478562"/>
              <a:ext cx="4063581" cy="295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6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Ouça alguns depoimentos de quem já está na </a:t>
              </a:r>
            </a:p>
          </p:txBody>
        </p:sp>
      </p:grpSp>
      <p:pic>
        <p:nvPicPr>
          <p:cNvPr id="17" name="Imagem 16" descr="Rosto de homem visto de perto&#10;&#10;Descrição gerada automaticamente">
            <a:extLst>
              <a:ext uri="{FF2B5EF4-FFF2-40B4-BE49-F238E27FC236}">
                <a16:creationId xmlns:a16="http://schemas.microsoft.com/office/drawing/2014/main" id="{6B8A6638-668E-1F11-7203-9F8E17B822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90" y="2926296"/>
            <a:ext cx="860186" cy="860186"/>
          </a:xfrm>
          <a:prstGeom prst="rect">
            <a:avLst/>
          </a:prstGeom>
        </p:spPr>
      </p:pic>
      <p:pic>
        <p:nvPicPr>
          <p:cNvPr id="19" name="Imagem 18" descr="Rosto de homem sorrindo&#10;&#10;Descrição gerada automaticamente">
            <a:extLst>
              <a:ext uri="{FF2B5EF4-FFF2-40B4-BE49-F238E27FC236}">
                <a16:creationId xmlns:a16="http://schemas.microsoft.com/office/drawing/2014/main" id="{7AFC7B47-410F-7B63-F919-E757F75B65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48" y="2926296"/>
            <a:ext cx="860186" cy="860186"/>
          </a:xfrm>
          <a:prstGeom prst="rect">
            <a:avLst/>
          </a:prstGeom>
        </p:spPr>
      </p:pic>
      <p:pic>
        <p:nvPicPr>
          <p:cNvPr id="21" name="Imagem 20" descr="Rosto de homem visto de perto&#10;&#10;Descrição gerada automaticamente">
            <a:extLst>
              <a:ext uri="{FF2B5EF4-FFF2-40B4-BE49-F238E27FC236}">
                <a16:creationId xmlns:a16="http://schemas.microsoft.com/office/drawing/2014/main" id="{FBD2F1B7-80A0-2344-714E-42848C4541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38" y="1614264"/>
            <a:ext cx="860186" cy="860186"/>
          </a:xfrm>
          <a:prstGeom prst="rect">
            <a:avLst/>
          </a:prstGeom>
        </p:spPr>
      </p:pic>
      <p:pic>
        <p:nvPicPr>
          <p:cNvPr id="23" name="Imagem 22" descr="Rosto de homem visto de perto&#10;&#10;Descrição gerada automaticamente">
            <a:extLst>
              <a:ext uri="{FF2B5EF4-FFF2-40B4-BE49-F238E27FC236}">
                <a16:creationId xmlns:a16="http://schemas.microsoft.com/office/drawing/2014/main" id="{34EAD843-44A9-EC1B-4F23-2FE3E05644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48" y="1614264"/>
            <a:ext cx="860186" cy="860186"/>
          </a:xfrm>
          <a:prstGeom prst="rect">
            <a:avLst/>
          </a:prstGeom>
        </p:spPr>
      </p:pic>
      <p:pic>
        <p:nvPicPr>
          <p:cNvPr id="25" name="Imagem 24" descr="Foto editada de homem sorrindo&#10;&#10;Descrição gerada automaticamente">
            <a:extLst>
              <a:ext uri="{FF2B5EF4-FFF2-40B4-BE49-F238E27FC236}">
                <a16:creationId xmlns:a16="http://schemas.microsoft.com/office/drawing/2014/main" id="{7A7893A1-8DEA-A77D-50EB-A160CDF4C4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33" y="2926296"/>
            <a:ext cx="860186" cy="86018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7785FEB4-19F9-2148-7471-2EAE7BACD1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08" y="2926296"/>
            <a:ext cx="860186" cy="860186"/>
          </a:xfrm>
          <a:prstGeom prst="rect">
            <a:avLst/>
          </a:prstGeom>
        </p:spPr>
      </p:pic>
      <p:pic>
        <p:nvPicPr>
          <p:cNvPr id="29" name="Imagem 28" descr="Reflexo de mulher sorrindo&#10;&#10;Descrição gerada automaticamente">
            <a:extLst>
              <a:ext uri="{FF2B5EF4-FFF2-40B4-BE49-F238E27FC236}">
                <a16:creationId xmlns:a16="http://schemas.microsoft.com/office/drawing/2014/main" id="{BD197C76-9E7B-4137-02B2-B9C9F2355B3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81" y="2926296"/>
            <a:ext cx="860186" cy="860186"/>
          </a:xfrm>
          <a:prstGeom prst="rect">
            <a:avLst/>
          </a:prstGeom>
        </p:spPr>
      </p:pic>
      <p:pic>
        <p:nvPicPr>
          <p:cNvPr id="31" name="Imagem 30" descr="Foto editada de rosto de pessoa&#10;&#10;Descrição gerada automaticamente com confiança média">
            <a:extLst>
              <a:ext uri="{FF2B5EF4-FFF2-40B4-BE49-F238E27FC236}">
                <a16:creationId xmlns:a16="http://schemas.microsoft.com/office/drawing/2014/main" id="{A9A9E4E4-6343-D3CC-A5E4-809856CCE39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33" y="2926296"/>
            <a:ext cx="860186" cy="860186"/>
          </a:xfrm>
          <a:prstGeom prst="rect">
            <a:avLst/>
          </a:prstGeom>
        </p:spPr>
      </p:pic>
      <p:pic>
        <p:nvPicPr>
          <p:cNvPr id="33" name="Imagem 32" descr="Foto editada de pessoa sorrindo&#10;&#10;Descrição gerada automaticamente">
            <a:extLst>
              <a:ext uri="{FF2B5EF4-FFF2-40B4-BE49-F238E27FC236}">
                <a16:creationId xmlns:a16="http://schemas.microsoft.com/office/drawing/2014/main" id="{AE3B367C-C33B-8005-2438-EA6FF7E72E0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90" y="1614264"/>
            <a:ext cx="860186" cy="860186"/>
          </a:xfrm>
          <a:prstGeom prst="rect">
            <a:avLst/>
          </a:prstGeom>
        </p:spPr>
      </p:pic>
      <p:pic>
        <p:nvPicPr>
          <p:cNvPr id="35" name="Imagem 34" descr="Homem com a boca aberta&#10;&#10;Descrição gerada automaticamente">
            <a:extLst>
              <a:ext uri="{FF2B5EF4-FFF2-40B4-BE49-F238E27FC236}">
                <a16:creationId xmlns:a16="http://schemas.microsoft.com/office/drawing/2014/main" id="{713E08FA-BDF0-CEA2-BF2D-E39B7DEAABE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33" y="1614264"/>
            <a:ext cx="860186" cy="860186"/>
          </a:xfrm>
          <a:prstGeom prst="rect">
            <a:avLst/>
          </a:prstGeom>
        </p:spPr>
      </p:pic>
      <p:pic>
        <p:nvPicPr>
          <p:cNvPr id="37" name="Imagem 36" descr="Homem careca sorrindo&#10;&#10;Descrição gerada automaticamente">
            <a:extLst>
              <a:ext uri="{FF2B5EF4-FFF2-40B4-BE49-F238E27FC236}">
                <a16:creationId xmlns:a16="http://schemas.microsoft.com/office/drawing/2014/main" id="{DFD2CF07-5D9F-EDCE-3505-5F9AF9B20CF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08" y="1614264"/>
            <a:ext cx="860186" cy="860186"/>
          </a:xfrm>
          <a:prstGeom prst="rect">
            <a:avLst/>
          </a:prstGeom>
        </p:spPr>
      </p:pic>
      <p:pic>
        <p:nvPicPr>
          <p:cNvPr id="39" name="Imagem 38" descr="Foto de uma pessoa olhando para a câmera&#10;&#10;Descrição gerada automaticamente">
            <a:extLst>
              <a:ext uri="{FF2B5EF4-FFF2-40B4-BE49-F238E27FC236}">
                <a16:creationId xmlns:a16="http://schemas.microsoft.com/office/drawing/2014/main" id="{D1E1160C-E66C-257E-5F35-6FC627ADDF6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81" y="1614264"/>
            <a:ext cx="860186" cy="860186"/>
          </a:xfrm>
          <a:prstGeom prst="rect">
            <a:avLst/>
          </a:prstGeom>
        </p:spPr>
      </p:pic>
      <p:pic>
        <p:nvPicPr>
          <p:cNvPr id="41" name="Imagem 40" descr="Rosto de homem sorrindo&#10;&#10;Descrição gerada automaticamente">
            <a:extLst>
              <a:ext uri="{FF2B5EF4-FFF2-40B4-BE49-F238E27FC236}">
                <a16:creationId xmlns:a16="http://schemas.microsoft.com/office/drawing/2014/main" id="{17F7792F-D648-97D4-7AD2-70A8A9B4FF1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33" y="1614264"/>
            <a:ext cx="860186" cy="860186"/>
          </a:xfrm>
          <a:prstGeom prst="rect">
            <a:avLst/>
          </a:prstGeom>
        </p:spPr>
      </p:pic>
      <p:sp>
        <p:nvSpPr>
          <p:cNvPr id="42" name="Google Shape;169;p19">
            <a:extLst>
              <a:ext uri="{FF2B5EF4-FFF2-40B4-BE49-F238E27FC236}">
                <a16:creationId xmlns:a16="http://schemas.microsoft.com/office/drawing/2014/main" id="{4DD3A4B1-5923-15AD-D1A2-F3B54C1CC239}"/>
              </a:ext>
            </a:extLst>
          </p:cNvPr>
          <p:cNvSpPr txBox="1"/>
          <p:nvPr/>
        </p:nvSpPr>
        <p:spPr>
          <a:xfrm>
            <a:off x="1731953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Guttenberg</a:t>
            </a: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Morais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Rancho Alegre</a:t>
            </a:r>
          </a:p>
        </p:txBody>
      </p:sp>
      <p:sp>
        <p:nvSpPr>
          <p:cNvPr id="43" name="Google Shape;169;p19">
            <a:extLst>
              <a:ext uri="{FF2B5EF4-FFF2-40B4-BE49-F238E27FC236}">
                <a16:creationId xmlns:a16="http://schemas.microsoft.com/office/drawing/2014/main" id="{393A65FD-2A63-B7F1-E20E-07168E7D6835}"/>
              </a:ext>
            </a:extLst>
          </p:cNvPr>
          <p:cNvSpPr txBox="1"/>
          <p:nvPr/>
        </p:nvSpPr>
        <p:spPr>
          <a:xfrm>
            <a:off x="625505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Alysson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Paolinelli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Ex-ministro da agricultura</a:t>
            </a:r>
            <a:endParaRPr lang="pt-BR" sz="9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44" name="Google Shape;169;p19">
            <a:extLst>
              <a:ext uri="{FF2B5EF4-FFF2-40B4-BE49-F238E27FC236}">
                <a16:creationId xmlns:a16="http://schemas.microsoft.com/office/drawing/2014/main" id="{3AA9AF6D-BAA1-5A6E-559E-BABE42337382}"/>
              </a:ext>
            </a:extLst>
          </p:cNvPr>
          <p:cNvSpPr txBox="1"/>
          <p:nvPr/>
        </p:nvSpPr>
        <p:spPr>
          <a:xfrm>
            <a:off x="283608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Artur Tacla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10b</a:t>
            </a:r>
          </a:p>
        </p:txBody>
      </p:sp>
      <p:sp>
        <p:nvSpPr>
          <p:cNvPr id="48" name="Google Shape;169;p19">
            <a:extLst>
              <a:ext uri="{FF2B5EF4-FFF2-40B4-BE49-F238E27FC236}">
                <a16:creationId xmlns:a16="http://schemas.microsoft.com/office/drawing/2014/main" id="{E340226C-576B-9293-5BD0-38D4360A71E1}"/>
              </a:ext>
            </a:extLst>
          </p:cNvPr>
          <p:cNvSpPr txBox="1"/>
          <p:nvPr/>
        </p:nvSpPr>
        <p:spPr>
          <a:xfrm>
            <a:off x="3902605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Eduardo Cruz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Cooxupé</a:t>
            </a:r>
          </a:p>
        </p:txBody>
      </p:sp>
      <p:sp>
        <p:nvSpPr>
          <p:cNvPr id="49" name="Google Shape;169;p19">
            <a:extLst>
              <a:ext uri="{FF2B5EF4-FFF2-40B4-BE49-F238E27FC236}">
                <a16:creationId xmlns:a16="http://schemas.microsoft.com/office/drawing/2014/main" id="{2C88694C-417E-D7E3-EE41-688363A436AC}"/>
              </a:ext>
            </a:extLst>
          </p:cNvPr>
          <p:cNvSpPr txBox="1"/>
          <p:nvPr/>
        </p:nvSpPr>
        <p:spPr>
          <a:xfrm>
            <a:off x="4968062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Sandra Gesteira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UFMG</a:t>
            </a:r>
          </a:p>
        </p:txBody>
      </p:sp>
      <p:sp>
        <p:nvSpPr>
          <p:cNvPr id="50" name="Google Shape;169;p19">
            <a:extLst>
              <a:ext uri="{FF2B5EF4-FFF2-40B4-BE49-F238E27FC236}">
                <a16:creationId xmlns:a16="http://schemas.microsoft.com/office/drawing/2014/main" id="{B4310208-10EE-57AC-9749-6CCAC0169A0F}"/>
              </a:ext>
            </a:extLst>
          </p:cNvPr>
          <p:cNvSpPr txBox="1"/>
          <p:nvPr/>
        </p:nvSpPr>
        <p:spPr>
          <a:xfrm>
            <a:off x="603352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Pedro Nunes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Brejo Alegre</a:t>
            </a:r>
          </a:p>
        </p:txBody>
      </p:sp>
      <p:sp>
        <p:nvSpPr>
          <p:cNvPr id="51" name="Google Shape;169;p19">
            <a:extLst>
              <a:ext uri="{FF2B5EF4-FFF2-40B4-BE49-F238E27FC236}">
                <a16:creationId xmlns:a16="http://schemas.microsoft.com/office/drawing/2014/main" id="{C688A660-2921-0BB3-0106-6F8F5A26D990}"/>
              </a:ext>
            </a:extLst>
          </p:cNvPr>
          <p:cNvSpPr txBox="1"/>
          <p:nvPr/>
        </p:nvSpPr>
        <p:spPr>
          <a:xfrm>
            <a:off x="7108110" y="2474450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Guilherme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Tonhá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Estância Bahia Leilões</a:t>
            </a:r>
          </a:p>
        </p:txBody>
      </p:sp>
      <p:sp>
        <p:nvSpPr>
          <p:cNvPr id="52" name="Google Shape;169;p19">
            <a:extLst>
              <a:ext uri="{FF2B5EF4-FFF2-40B4-BE49-F238E27FC236}">
                <a16:creationId xmlns:a16="http://schemas.microsoft.com/office/drawing/2014/main" id="{D1F1C4BD-4C7B-18F4-CE8D-5EF18911C2CE}"/>
              </a:ext>
            </a:extLst>
          </p:cNvPr>
          <p:cNvSpPr txBox="1"/>
          <p:nvPr/>
        </p:nvSpPr>
        <p:spPr>
          <a:xfrm>
            <a:off x="625505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Marcelo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Sumyia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COAMO</a:t>
            </a:r>
          </a:p>
        </p:txBody>
      </p:sp>
      <p:sp>
        <p:nvSpPr>
          <p:cNvPr id="53" name="Google Shape;169;p19">
            <a:extLst>
              <a:ext uri="{FF2B5EF4-FFF2-40B4-BE49-F238E27FC236}">
                <a16:creationId xmlns:a16="http://schemas.microsoft.com/office/drawing/2014/main" id="{2C38EE27-9925-1528-E8D0-463E54C0B722}"/>
              </a:ext>
            </a:extLst>
          </p:cNvPr>
          <p:cNvSpPr txBox="1"/>
          <p:nvPr/>
        </p:nvSpPr>
        <p:spPr>
          <a:xfrm>
            <a:off x="1731953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Daniele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Mohr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KWS</a:t>
            </a:r>
          </a:p>
        </p:txBody>
      </p:sp>
      <p:sp>
        <p:nvSpPr>
          <p:cNvPr id="54" name="Google Shape;169;p19">
            <a:extLst>
              <a:ext uri="{FF2B5EF4-FFF2-40B4-BE49-F238E27FC236}">
                <a16:creationId xmlns:a16="http://schemas.microsoft.com/office/drawing/2014/main" id="{DFC64D10-FD52-C4F4-A015-4D3B9F09FF86}"/>
              </a:ext>
            </a:extLst>
          </p:cNvPr>
          <p:cNvSpPr txBox="1"/>
          <p:nvPr/>
        </p:nvSpPr>
        <p:spPr>
          <a:xfrm>
            <a:off x="283608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Maurício Coelho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Faz. Santa Luzia</a:t>
            </a:r>
          </a:p>
        </p:txBody>
      </p:sp>
      <p:sp>
        <p:nvSpPr>
          <p:cNvPr id="55" name="Google Shape;169;p19">
            <a:extLst>
              <a:ext uri="{FF2B5EF4-FFF2-40B4-BE49-F238E27FC236}">
                <a16:creationId xmlns:a16="http://schemas.microsoft.com/office/drawing/2014/main" id="{E08AE52A-AFB7-E17F-AA1D-54486E8F5183}"/>
              </a:ext>
            </a:extLst>
          </p:cNvPr>
          <p:cNvSpPr txBox="1"/>
          <p:nvPr/>
        </p:nvSpPr>
        <p:spPr>
          <a:xfrm>
            <a:off x="3902605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Modesto Araújo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Feno</a:t>
            </a: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Santa Helena</a:t>
            </a:r>
          </a:p>
        </p:txBody>
      </p:sp>
      <p:sp>
        <p:nvSpPr>
          <p:cNvPr id="56" name="Google Shape;169;p19">
            <a:extLst>
              <a:ext uri="{FF2B5EF4-FFF2-40B4-BE49-F238E27FC236}">
                <a16:creationId xmlns:a16="http://schemas.microsoft.com/office/drawing/2014/main" id="{7B416892-E418-26ED-97FA-A9879219F93C}"/>
              </a:ext>
            </a:extLst>
          </p:cNvPr>
          <p:cNvSpPr txBox="1"/>
          <p:nvPr/>
        </p:nvSpPr>
        <p:spPr>
          <a:xfrm>
            <a:off x="4968062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Milto</a:t>
            </a: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900" b="1" dirty="0" err="1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Facco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Syngenta</a:t>
            </a:r>
          </a:p>
        </p:txBody>
      </p:sp>
      <p:sp>
        <p:nvSpPr>
          <p:cNvPr id="57" name="Google Shape;169;p19">
            <a:extLst>
              <a:ext uri="{FF2B5EF4-FFF2-40B4-BE49-F238E27FC236}">
                <a16:creationId xmlns:a16="http://schemas.microsoft.com/office/drawing/2014/main" id="{3F6C0750-B7A4-1278-9760-9B1A87763F16}"/>
              </a:ext>
            </a:extLst>
          </p:cNvPr>
          <p:cNvSpPr txBox="1"/>
          <p:nvPr/>
        </p:nvSpPr>
        <p:spPr>
          <a:xfrm>
            <a:off x="603352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Leonardo Souza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Qualitas</a:t>
            </a:r>
            <a:endParaRPr lang="pt-BR" sz="900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F7F88817-B941-7F19-B5A0-CCA542726970}"/>
              </a:ext>
            </a:extLst>
          </p:cNvPr>
          <p:cNvGrpSpPr/>
          <p:nvPr/>
        </p:nvGrpSpPr>
        <p:grpSpPr>
          <a:xfrm>
            <a:off x="3727187" y="4245553"/>
            <a:ext cx="1689626" cy="696331"/>
            <a:chOff x="3841687" y="4245553"/>
            <a:chExt cx="1689626" cy="696331"/>
          </a:xfrm>
        </p:grpSpPr>
        <p:pic>
          <p:nvPicPr>
            <p:cNvPr id="60" name="Imagem 59" descr="Código QR&#10;&#10;Descrição gerada automaticamente">
              <a:extLst>
                <a:ext uri="{FF2B5EF4-FFF2-40B4-BE49-F238E27FC236}">
                  <a16:creationId xmlns:a16="http://schemas.microsoft.com/office/drawing/2014/main" id="{6FD31E7E-2530-77D3-03C9-3500F2E43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1687" y="4245555"/>
              <a:ext cx="696329" cy="696329"/>
            </a:xfrm>
            <a:prstGeom prst="rect">
              <a:avLst/>
            </a:prstGeom>
          </p:spPr>
        </p:pic>
        <p:pic>
          <p:nvPicPr>
            <p:cNvPr id="62" name="Imagem 61" descr="Código QR&#10;&#10;Descrição gerada automaticamente">
              <a:extLst>
                <a:ext uri="{FF2B5EF4-FFF2-40B4-BE49-F238E27FC236}">
                  <a16:creationId xmlns:a16="http://schemas.microsoft.com/office/drawing/2014/main" id="{75ABAA58-4D9E-A8BA-FB1B-19AFEDDC3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4983" y="4245553"/>
              <a:ext cx="696330" cy="696330"/>
            </a:xfrm>
            <a:prstGeom prst="rect">
              <a:avLst/>
            </a:prstGeom>
          </p:spPr>
        </p:pic>
      </p:grpSp>
      <p:sp>
        <p:nvSpPr>
          <p:cNvPr id="64" name="Google Shape;169;p19">
            <a:extLst>
              <a:ext uri="{FF2B5EF4-FFF2-40B4-BE49-F238E27FC236}">
                <a16:creationId xmlns:a16="http://schemas.microsoft.com/office/drawing/2014/main" id="{2555D64A-687E-5E93-2681-AA7D5E0D56BE}"/>
              </a:ext>
            </a:extLst>
          </p:cNvPr>
          <p:cNvSpPr txBox="1"/>
          <p:nvPr/>
        </p:nvSpPr>
        <p:spPr>
          <a:xfrm>
            <a:off x="2962975" y="4439871"/>
            <a:ext cx="752824" cy="29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Parte 1</a:t>
            </a:r>
          </a:p>
        </p:txBody>
      </p:sp>
      <p:sp>
        <p:nvSpPr>
          <p:cNvPr id="65" name="Google Shape;169;p19">
            <a:extLst>
              <a:ext uri="{FF2B5EF4-FFF2-40B4-BE49-F238E27FC236}">
                <a16:creationId xmlns:a16="http://schemas.microsoft.com/office/drawing/2014/main" id="{5814BD88-A423-41A2-44EF-2B7A68001E86}"/>
              </a:ext>
            </a:extLst>
          </p:cNvPr>
          <p:cNvSpPr txBox="1"/>
          <p:nvPr/>
        </p:nvSpPr>
        <p:spPr>
          <a:xfrm>
            <a:off x="5462629" y="4439870"/>
            <a:ext cx="752824" cy="295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Parte 2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44B8315-5E04-B3F4-148A-057EA42330F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5838" y="2926296"/>
            <a:ext cx="860186" cy="860186"/>
          </a:xfrm>
          <a:prstGeom prst="rect">
            <a:avLst/>
          </a:prstGeom>
        </p:spPr>
      </p:pic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708A53AC-5D2F-7987-AFA3-3A0ECD158F7E}"/>
              </a:ext>
            </a:extLst>
          </p:cNvPr>
          <p:cNvSpPr txBox="1"/>
          <p:nvPr/>
        </p:nvSpPr>
        <p:spPr>
          <a:xfrm>
            <a:off x="7108110" y="3786482"/>
            <a:ext cx="1475643" cy="323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Caio Viana</a:t>
            </a:r>
            <a:br>
              <a:rPr lang="pt-BR" sz="9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9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CCGL</a:t>
            </a:r>
          </a:p>
        </p:txBody>
      </p:sp>
    </p:spTree>
    <p:extLst>
      <p:ext uri="{BB962C8B-B14F-4D97-AF65-F5344CB8AC3E}">
        <p14:creationId xmlns:p14="http://schemas.microsoft.com/office/powerpoint/2010/main" val="3753618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CF5FCBCF-B6A8-EDE1-D598-F45393747B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984B63E-E2F3-5C7C-4D86-42561D61E7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" y="1"/>
            <a:ext cx="9143997" cy="514349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C5A796C-C76C-37CC-9F45-759509E9FD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6518" y="2481889"/>
            <a:ext cx="2679145" cy="62856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8CE84BB7-BB71-DED0-FA0D-5C9CFA668894}"/>
              </a:ext>
            </a:extLst>
          </p:cNvPr>
          <p:cNvGrpSpPr/>
          <p:nvPr/>
        </p:nvGrpSpPr>
        <p:grpSpPr>
          <a:xfrm>
            <a:off x="1765183" y="3551983"/>
            <a:ext cx="5613634" cy="960354"/>
            <a:chOff x="1920081" y="1600151"/>
            <a:chExt cx="5613634" cy="960354"/>
          </a:xfrm>
        </p:grpSpPr>
        <p:sp>
          <p:nvSpPr>
            <p:cNvPr id="3" name="Google Shape;169;p19">
              <a:extLst>
                <a:ext uri="{FF2B5EF4-FFF2-40B4-BE49-F238E27FC236}">
                  <a16:creationId xmlns:a16="http://schemas.microsoft.com/office/drawing/2014/main" id="{7C1D14A0-00EF-9CE7-8E17-C30D6009CCEF}"/>
                </a:ext>
              </a:extLst>
            </p:cNvPr>
            <p:cNvSpPr txBox="1"/>
            <p:nvPr/>
          </p:nvSpPr>
          <p:spPr>
            <a:xfrm>
              <a:off x="1920081" y="1600151"/>
              <a:ext cx="5613634" cy="6834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4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Transformando vidas</a:t>
              </a:r>
            </a:p>
          </p:txBody>
        </p:sp>
        <p:sp>
          <p:nvSpPr>
            <p:cNvPr id="5" name="Google Shape;169;p19">
              <a:extLst>
                <a:ext uri="{FF2B5EF4-FFF2-40B4-BE49-F238E27FC236}">
                  <a16:creationId xmlns:a16="http://schemas.microsoft.com/office/drawing/2014/main" id="{3F1C3D9C-0E28-5727-B832-2D609794F2EF}"/>
                </a:ext>
              </a:extLst>
            </p:cNvPr>
            <p:cNvSpPr txBox="1"/>
            <p:nvPr/>
          </p:nvSpPr>
          <p:spPr>
            <a:xfrm>
              <a:off x="2891345" y="2154040"/>
              <a:ext cx="3671108" cy="4064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4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por meio do agronegócio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12576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F6B074D-0AE3-C705-DF3C-334F65AA5B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25" name="Imagem 24" descr="Imagem gráfica de pessoa em pé&#10;&#10;Descrição gerada automaticamente com confiança média">
            <a:extLst>
              <a:ext uri="{FF2B5EF4-FFF2-40B4-BE49-F238E27FC236}">
                <a16:creationId xmlns:a16="http://schemas.microsoft.com/office/drawing/2014/main" id="{293DD49E-7F26-BF3C-A806-65DCD187B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143999" cy="5143500"/>
          </a:xfrm>
          <a:prstGeom prst="rect">
            <a:avLst/>
          </a:prstGeom>
        </p:spPr>
      </p:pic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05D3AD7C-0CEE-4904-9DFA-8A88228A9B8B}"/>
              </a:ext>
            </a:extLst>
          </p:cNvPr>
          <p:cNvSpPr txBox="1"/>
          <p:nvPr/>
        </p:nvSpPr>
        <p:spPr>
          <a:xfrm>
            <a:off x="607767" y="1530512"/>
            <a:ext cx="3600781" cy="145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que para a educação transformar vidas é preciso que quem está aprendendo, aplique e tome posse do conhecimento. </a:t>
            </a: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É por meio do resultado dos nossos clientes que cumprimos nossa missão.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43DA8953-2873-9C8A-CF72-A348411C0091}"/>
              </a:ext>
            </a:extLst>
          </p:cNvPr>
          <p:cNvSpPr txBox="1"/>
          <p:nvPr/>
        </p:nvSpPr>
        <p:spPr>
          <a:xfrm>
            <a:off x="607769" y="920123"/>
            <a:ext cx="4046952" cy="738864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8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Acreditamos</a:t>
            </a:r>
            <a:endParaRPr lang="pt-BR" sz="7200" b="1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Iskoola Pota" panose="020F0502020204030204" pitchFamily="34" charset="0"/>
              <a:sym typeface="Open Sans"/>
            </a:endParaRPr>
          </a:p>
        </p:txBody>
      </p:sp>
      <p:sp>
        <p:nvSpPr>
          <p:cNvPr id="2" name="Oval 30">
            <a:extLst>
              <a:ext uri="{FF2B5EF4-FFF2-40B4-BE49-F238E27FC236}">
                <a16:creationId xmlns:a16="http://schemas.microsoft.com/office/drawing/2014/main" id="{575278BC-D170-B164-7EFE-EDB5F179F277}"/>
              </a:ext>
            </a:extLst>
          </p:cNvPr>
          <p:cNvSpPr/>
          <p:nvPr/>
        </p:nvSpPr>
        <p:spPr>
          <a:xfrm>
            <a:off x="1919879" y="3428063"/>
            <a:ext cx="292483" cy="292483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Myriad Pro" panose="020B0503030403020204" pitchFamily="34" charset="0"/>
              </a:rPr>
              <a:t>+</a:t>
            </a:r>
          </a:p>
        </p:txBody>
      </p:sp>
      <p:sp>
        <p:nvSpPr>
          <p:cNvPr id="3" name="Oval 30">
            <a:extLst>
              <a:ext uri="{FF2B5EF4-FFF2-40B4-BE49-F238E27FC236}">
                <a16:creationId xmlns:a16="http://schemas.microsoft.com/office/drawing/2014/main" id="{52F76972-95F1-F90C-ED61-A65480484F63}"/>
              </a:ext>
            </a:extLst>
          </p:cNvPr>
          <p:cNvSpPr/>
          <p:nvPr/>
        </p:nvSpPr>
        <p:spPr>
          <a:xfrm>
            <a:off x="3208421" y="3428063"/>
            <a:ext cx="292483" cy="292483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7E398D6E-33C4-2405-4C9A-6BBB6C0DB492}"/>
              </a:ext>
            </a:extLst>
          </p:cNvPr>
          <p:cNvSpPr txBox="1"/>
          <p:nvPr/>
        </p:nvSpPr>
        <p:spPr>
          <a:xfrm>
            <a:off x="712689" y="3822133"/>
            <a:ext cx="1211353" cy="212566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CONHECIMENTO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DD6AF56B-69E7-39D6-925C-11D7C2EB7D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9058" y="3280509"/>
            <a:ext cx="418614" cy="435676"/>
          </a:xfrm>
          <a:prstGeom prst="rect">
            <a:avLst/>
          </a:prstGeom>
        </p:spPr>
      </p:pic>
      <p:sp>
        <p:nvSpPr>
          <p:cNvPr id="12" name="Google Shape;169;p19">
            <a:extLst>
              <a:ext uri="{FF2B5EF4-FFF2-40B4-BE49-F238E27FC236}">
                <a16:creationId xmlns:a16="http://schemas.microsoft.com/office/drawing/2014/main" id="{568F4A8A-B0BA-D4A9-47DB-A9D281DE5685}"/>
              </a:ext>
            </a:extLst>
          </p:cNvPr>
          <p:cNvSpPr txBox="1"/>
          <p:nvPr/>
        </p:nvSpPr>
        <p:spPr>
          <a:xfrm>
            <a:off x="2102190" y="3804957"/>
            <a:ext cx="1236871" cy="3510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APLICAÇÃO </a:t>
            </a:r>
            <a:b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</a:b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NA PRÁTICA</a:t>
            </a:r>
          </a:p>
        </p:txBody>
      </p:sp>
      <p:pic>
        <p:nvPicPr>
          <p:cNvPr id="31" name="Gráfico 30">
            <a:extLst>
              <a:ext uri="{FF2B5EF4-FFF2-40B4-BE49-F238E27FC236}">
                <a16:creationId xmlns:a16="http://schemas.microsoft.com/office/drawing/2014/main" id="{31933B5E-B38F-D43B-EA1B-9F351A3115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29684" y="3309459"/>
            <a:ext cx="381882" cy="381882"/>
          </a:xfrm>
          <a:prstGeom prst="rect">
            <a:avLst/>
          </a:prstGeom>
        </p:spPr>
      </p:pic>
      <p:sp>
        <p:nvSpPr>
          <p:cNvPr id="19" name="Google Shape;169;p19">
            <a:extLst>
              <a:ext uri="{FF2B5EF4-FFF2-40B4-BE49-F238E27FC236}">
                <a16:creationId xmlns:a16="http://schemas.microsoft.com/office/drawing/2014/main" id="{6DF87B95-952F-E1B4-EC70-4CD166F5E23A}"/>
              </a:ext>
            </a:extLst>
          </p:cNvPr>
          <p:cNvSpPr txBox="1"/>
          <p:nvPr/>
        </p:nvSpPr>
        <p:spPr>
          <a:xfrm>
            <a:off x="3420527" y="3785629"/>
            <a:ext cx="1236871" cy="3510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0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RESULTADOS REAIS </a:t>
            </a:r>
          </a:p>
        </p:txBody>
      </p:sp>
      <p:pic>
        <p:nvPicPr>
          <p:cNvPr id="37" name="Gráfico 36">
            <a:extLst>
              <a:ext uri="{FF2B5EF4-FFF2-40B4-BE49-F238E27FC236}">
                <a16:creationId xmlns:a16="http://schemas.microsoft.com/office/drawing/2014/main" id="{48D6BCAB-848B-F4F1-E066-DC2DD05F36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01137" y="3327309"/>
            <a:ext cx="407411" cy="359541"/>
          </a:xfrm>
          <a:prstGeom prst="rect">
            <a:avLst/>
          </a:prstGeom>
        </p:spPr>
      </p:pic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DF9F414E-9AD2-0F99-D225-89792611EF1F}"/>
              </a:ext>
            </a:extLst>
          </p:cNvPr>
          <p:cNvSpPr/>
          <p:nvPr/>
        </p:nvSpPr>
        <p:spPr>
          <a:xfrm>
            <a:off x="643815" y="3138165"/>
            <a:ext cx="4013584" cy="1079273"/>
          </a:xfrm>
          <a:prstGeom prst="roundRect">
            <a:avLst>
              <a:gd name="adj" fmla="val 9777"/>
            </a:avLst>
          </a:prstGeom>
          <a:noFill/>
          <a:ln w="9525">
            <a:solidFill>
              <a:srgbClr val="CDA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8245985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 descr="Padrão do plano de fundo&#10;&#10;Descrição gerada automaticamente">
            <a:extLst>
              <a:ext uri="{FF2B5EF4-FFF2-40B4-BE49-F238E27FC236}">
                <a16:creationId xmlns:a16="http://schemas.microsoft.com/office/drawing/2014/main" id="{659191AC-B1BC-F047-6E0E-3610A472E0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8" name="Imagem 47" descr="Imagem em branco e preto&#10;&#10;Descrição gerada automaticamente com confiança média">
            <a:extLst>
              <a:ext uri="{FF2B5EF4-FFF2-40B4-BE49-F238E27FC236}">
                <a16:creationId xmlns:a16="http://schemas.microsoft.com/office/drawing/2014/main" id="{43B201EF-D349-3CF1-3926-B9445D80AD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1549C1E5-1CE2-CBE7-94D8-C88B9F927C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9143997" cy="5143499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045E9864-C254-004E-3605-8DA568F1B665}"/>
              </a:ext>
            </a:extLst>
          </p:cNvPr>
          <p:cNvSpPr/>
          <p:nvPr/>
        </p:nvSpPr>
        <p:spPr>
          <a:xfrm>
            <a:off x="4941896" y="1981200"/>
            <a:ext cx="1344604" cy="1231605"/>
          </a:xfrm>
          <a:prstGeom prst="rect">
            <a:avLst/>
          </a:prstGeom>
          <a:solidFill>
            <a:srgbClr val="CDAF69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9106CA52-1CF6-71B2-B576-40D91177128A}"/>
              </a:ext>
            </a:extLst>
          </p:cNvPr>
          <p:cNvSpPr txBox="1"/>
          <p:nvPr/>
        </p:nvSpPr>
        <p:spPr>
          <a:xfrm>
            <a:off x="4941896" y="2597002"/>
            <a:ext cx="1344604" cy="517265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PESSOAS</a:t>
            </a:r>
            <a:b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</a:br>
            <a: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transformadas e transformadoras</a:t>
            </a:r>
          </a:p>
        </p:txBody>
      </p: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79A0E4E0-3673-C7EB-1A37-77ED40118C04}"/>
              </a:ext>
            </a:extLst>
          </p:cNvPr>
          <p:cNvGrpSpPr/>
          <p:nvPr/>
        </p:nvGrpSpPr>
        <p:grpSpPr>
          <a:xfrm>
            <a:off x="420234" y="2037505"/>
            <a:ext cx="4156545" cy="1175300"/>
            <a:chOff x="2994826" y="672179"/>
            <a:chExt cx="4156545" cy="1175300"/>
          </a:xfrm>
        </p:grpSpPr>
        <p:sp>
          <p:nvSpPr>
            <p:cNvPr id="62" name="Google Shape;169;p19">
              <a:extLst>
                <a:ext uri="{FF2B5EF4-FFF2-40B4-BE49-F238E27FC236}">
                  <a16:creationId xmlns:a16="http://schemas.microsoft.com/office/drawing/2014/main" id="{7A8FFA0E-53FB-15C0-1098-543B6513ABA0}"/>
                </a:ext>
              </a:extLst>
            </p:cNvPr>
            <p:cNvSpPr txBox="1"/>
            <p:nvPr/>
          </p:nvSpPr>
          <p:spPr>
            <a:xfrm>
              <a:off x="3014281" y="672179"/>
              <a:ext cx="3189779" cy="4618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8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Os pilares da nossa</a:t>
              </a:r>
            </a:p>
          </p:txBody>
        </p:sp>
        <p:sp>
          <p:nvSpPr>
            <p:cNvPr id="63" name="Google Shape;169;p19">
              <a:extLst>
                <a:ext uri="{FF2B5EF4-FFF2-40B4-BE49-F238E27FC236}">
                  <a16:creationId xmlns:a16="http://schemas.microsoft.com/office/drawing/2014/main" id="{DD615C2E-FC46-AB11-2A70-3A0DD6602ACB}"/>
                </a:ext>
              </a:extLst>
            </p:cNvPr>
            <p:cNvSpPr txBox="1"/>
            <p:nvPr/>
          </p:nvSpPr>
          <p:spPr>
            <a:xfrm>
              <a:off x="2994826" y="942416"/>
              <a:ext cx="4156545" cy="905063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0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essência</a:t>
              </a:r>
            </a:p>
          </p:txBody>
        </p:sp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CFCF5EF6-D7D7-5642-E317-F10B4D76476B}"/>
              </a:ext>
            </a:extLst>
          </p:cNvPr>
          <p:cNvGrpSpPr/>
          <p:nvPr/>
        </p:nvGrpSpPr>
        <p:grpSpPr>
          <a:xfrm>
            <a:off x="6405412" y="364607"/>
            <a:ext cx="1903274" cy="406465"/>
            <a:chOff x="7038846" y="3927407"/>
            <a:chExt cx="1903274" cy="406465"/>
          </a:xfrm>
        </p:grpSpPr>
        <p:sp>
          <p:nvSpPr>
            <p:cNvPr id="46" name="Google Shape;169;p19">
              <a:extLst>
                <a:ext uri="{FF2B5EF4-FFF2-40B4-BE49-F238E27FC236}">
                  <a16:creationId xmlns:a16="http://schemas.microsoft.com/office/drawing/2014/main" id="{025D97CE-8AE1-B5E7-61B1-796BD46BFD5F}"/>
                </a:ext>
              </a:extLst>
            </p:cNvPr>
            <p:cNvSpPr txBox="1"/>
            <p:nvPr/>
          </p:nvSpPr>
          <p:spPr>
            <a:xfrm>
              <a:off x="7280744" y="3927407"/>
              <a:ext cx="1661376" cy="4064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2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Cultura de dados para tomada de decisão </a:t>
              </a:r>
            </a:p>
          </p:txBody>
        </p:sp>
        <p:pic>
          <p:nvPicPr>
            <p:cNvPr id="47" name="Gráfico 46">
              <a:extLst>
                <a:ext uri="{FF2B5EF4-FFF2-40B4-BE49-F238E27FC236}">
                  <a16:creationId xmlns:a16="http://schemas.microsoft.com/office/drawing/2014/main" id="{675EDA08-3AB5-DF8F-EB18-DEA3E8990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038846" y="3987080"/>
              <a:ext cx="290706" cy="290706"/>
            </a:xfrm>
            <a:prstGeom prst="rect">
              <a:avLst/>
            </a:prstGeom>
          </p:spPr>
        </p:pic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9C61DF37-0426-741A-C619-8BE3C9FF18FA}"/>
              </a:ext>
            </a:extLst>
          </p:cNvPr>
          <p:cNvGrpSpPr/>
          <p:nvPr/>
        </p:nvGrpSpPr>
        <p:grpSpPr>
          <a:xfrm>
            <a:off x="3212722" y="350756"/>
            <a:ext cx="1729174" cy="434165"/>
            <a:chOff x="4477938" y="1386196"/>
            <a:chExt cx="1729174" cy="434165"/>
          </a:xfrm>
        </p:grpSpPr>
        <p:sp>
          <p:nvSpPr>
            <p:cNvPr id="36" name="Google Shape;169;p19">
              <a:extLst>
                <a:ext uri="{FF2B5EF4-FFF2-40B4-BE49-F238E27FC236}">
                  <a16:creationId xmlns:a16="http://schemas.microsoft.com/office/drawing/2014/main" id="{1D9129CC-1657-2E4F-68D6-955EE27E27A8}"/>
                </a:ext>
              </a:extLst>
            </p:cNvPr>
            <p:cNvSpPr txBox="1"/>
            <p:nvPr/>
          </p:nvSpPr>
          <p:spPr>
            <a:xfrm>
              <a:off x="4742022" y="1386196"/>
              <a:ext cx="1465090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Foco no resultado do cliente</a:t>
              </a:r>
            </a:p>
          </p:txBody>
        </p:sp>
        <p:pic>
          <p:nvPicPr>
            <p:cNvPr id="37" name="Gráfico 36">
              <a:extLst>
                <a:ext uri="{FF2B5EF4-FFF2-40B4-BE49-F238E27FC236}">
                  <a16:creationId xmlns:a16="http://schemas.microsoft.com/office/drawing/2014/main" id="{259C0F95-8195-5091-624D-E2E27621F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477938" y="1445868"/>
              <a:ext cx="290706" cy="290706"/>
            </a:xfrm>
            <a:prstGeom prst="rect">
              <a:avLst/>
            </a:prstGeom>
          </p:spPr>
        </p:pic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70A0260E-B8D0-8103-E080-6561A9019A27}"/>
              </a:ext>
            </a:extLst>
          </p:cNvPr>
          <p:cNvGrpSpPr/>
          <p:nvPr/>
        </p:nvGrpSpPr>
        <p:grpSpPr>
          <a:xfrm>
            <a:off x="3256168" y="4415847"/>
            <a:ext cx="1432659" cy="434165"/>
            <a:chOff x="4425799" y="3619765"/>
            <a:chExt cx="1432659" cy="434165"/>
          </a:xfrm>
        </p:grpSpPr>
        <p:sp>
          <p:nvSpPr>
            <p:cNvPr id="42" name="Google Shape;169;p19">
              <a:extLst>
                <a:ext uri="{FF2B5EF4-FFF2-40B4-BE49-F238E27FC236}">
                  <a16:creationId xmlns:a16="http://schemas.microsoft.com/office/drawing/2014/main" id="{B9E038B7-95A5-1855-A6D6-2C313E93CE0E}"/>
                </a:ext>
              </a:extLst>
            </p:cNvPr>
            <p:cNvSpPr txBox="1"/>
            <p:nvPr/>
          </p:nvSpPr>
          <p:spPr>
            <a:xfrm>
              <a:off x="4723375" y="3619765"/>
              <a:ext cx="1135083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Valorização </a:t>
              </a:r>
              <a:b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</a:b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da ciência</a:t>
              </a:r>
            </a:p>
          </p:txBody>
        </p:sp>
        <p:pic>
          <p:nvPicPr>
            <p:cNvPr id="43" name="Gráfico 42">
              <a:extLst>
                <a:ext uri="{FF2B5EF4-FFF2-40B4-BE49-F238E27FC236}">
                  <a16:creationId xmlns:a16="http://schemas.microsoft.com/office/drawing/2014/main" id="{E7DCD431-1364-9D02-C244-9190370A6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425799" y="3649234"/>
              <a:ext cx="332512" cy="332512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2408C78D-7D47-8B40-E4CD-8776300E091F}"/>
              </a:ext>
            </a:extLst>
          </p:cNvPr>
          <p:cNvGrpSpPr/>
          <p:nvPr/>
        </p:nvGrpSpPr>
        <p:grpSpPr>
          <a:xfrm>
            <a:off x="6652147" y="4358579"/>
            <a:ext cx="1991686" cy="434165"/>
            <a:chOff x="6569786" y="1326733"/>
            <a:chExt cx="1991686" cy="434165"/>
          </a:xfrm>
        </p:grpSpPr>
        <p:sp>
          <p:nvSpPr>
            <p:cNvPr id="39" name="Google Shape;169;p19">
              <a:extLst>
                <a:ext uri="{FF2B5EF4-FFF2-40B4-BE49-F238E27FC236}">
                  <a16:creationId xmlns:a16="http://schemas.microsoft.com/office/drawing/2014/main" id="{0147425D-FF50-E2A7-2A54-3C857E8A41B9}"/>
                </a:ext>
              </a:extLst>
            </p:cNvPr>
            <p:cNvSpPr txBox="1"/>
            <p:nvPr/>
          </p:nvSpPr>
          <p:spPr>
            <a:xfrm>
              <a:off x="6854598" y="1326733"/>
              <a:ext cx="1706874" cy="4341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Compromisso com</a:t>
              </a:r>
              <a:b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</a:br>
              <a:r>
                <a:rPr lang="pt-BR" sz="1300" b="1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a aplicabilidade</a:t>
              </a:r>
            </a:p>
          </p:txBody>
        </p:sp>
        <p:pic>
          <p:nvPicPr>
            <p:cNvPr id="40" name="Gráfico 39">
              <a:extLst>
                <a:ext uri="{FF2B5EF4-FFF2-40B4-BE49-F238E27FC236}">
                  <a16:creationId xmlns:a16="http://schemas.microsoft.com/office/drawing/2014/main" id="{9490A368-324E-113C-66DA-F662E9371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569786" y="1384001"/>
              <a:ext cx="307355" cy="307355"/>
            </a:xfrm>
            <a:prstGeom prst="rect">
              <a:avLst/>
            </a:prstGeom>
          </p:spPr>
        </p:pic>
      </p:grpSp>
      <p:sp>
        <p:nvSpPr>
          <p:cNvPr id="29" name="Elipse 28">
            <a:extLst>
              <a:ext uri="{FF2B5EF4-FFF2-40B4-BE49-F238E27FC236}">
                <a16:creationId xmlns:a16="http://schemas.microsoft.com/office/drawing/2014/main" id="{53DD5757-F44B-4F71-F791-A7AE96719588}"/>
              </a:ext>
            </a:extLst>
          </p:cNvPr>
          <p:cNvSpPr/>
          <p:nvPr/>
        </p:nvSpPr>
        <p:spPr>
          <a:xfrm>
            <a:off x="3843380" y="784921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EB2288D1-DC57-1C36-0F01-83EF031BE089}"/>
              </a:ext>
            </a:extLst>
          </p:cNvPr>
          <p:cNvSpPr/>
          <p:nvPr/>
        </p:nvSpPr>
        <p:spPr>
          <a:xfrm>
            <a:off x="7221580" y="784921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0778951D-0F57-884A-D0F8-C9052444795E}"/>
              </a:ext>
            </a:extLst>
          </p:cNvPr>
          <p:cNvSpPr/>
          <p:nvPr/>
        </p:nvSpPr>
        <p:spPr>
          <a:xfrm>
            <a:off x="7205958" y="4201459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9D1314CE-C272-A253-B138-76354CB253BE}"/>
              </a:ext>
            </a:extLst>
          </p:cNvPr>
          <p:cNvSpPr/>
          <p:nvPr/>
        </p:nvSpPr>
        <p:spPr>
          <a:xfrm>
            <a:off x="3837030" y="4201459"/>
            <a:ext cx="157120" cy="157120"/>
          </a:xfrm>
          <a:prstGeom prst="ellipse">
            <a:avLst/>
          </a:prstGeom>
          <a:solidFill>
            <a:srgbClr val="CDAF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03D28839-2AB4-9C1E-2508-924CAE3736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33010" y="2117807"/>
            <a:ext cx="562375" cy="4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14179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D271FBEC-C227-51E3-E109-CC4B9C01AD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"/>
            <a:ext cx="9143999" cy="5143499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7C70584F-2657-CE15-582D-D3042C58BD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" r="3358"/>
          <a:stretch/>
        </p:blipFill>
        <p:spPr>
          <a:xfrm>
            <a:off x="0" y="0"/>
            <a:ext cx="8529909" cy="5143500"/>
          </a:xfrm>
          <a:prstGeom prst="rect">
            <a:avLst/>
          </a:prstGeom>
        </p:spPr>
      </p:pic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12274AB0-C15C-2790-065D-8247813AAAC2}"/>
              </a:ext>
            </a:extLst>
          </p:cNvPr>
          <p:cNvSpPr txBox="1"/>
          <p:nvPr/>
        </p:nvSpPr>
        <p:spPr>
          <a:xfrm>
            <a:off x="5074409" y="2773327"/>
            <a:ext cx="3012613" cy="1255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Uma empresa de educação para o agronegócio que transforma as pessoas por meio do conhecimento mão na massa!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AC6883-C430-F372-97D8-7D44ACC472C2}"/>
              </a:ext>
            </a:extLst>
          </p:cNvPr>
          <p:cNvGrpSpPr/>
          <p:nvPr/>
        </p:nvGrpSpPr>
        <p:grpSpPr>
          <a:xfrm>
            <a:off x="5061530" y="1323790"/>
            <a:ext cx="3275416" cy="1352616"/>
            <a:chOff x="533064" y="1219134"/>
            <a:chExt cx="3275416" cy="1352616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DF33584C-0F17-C82C-33C7-7EBC4F11D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0230" y="1823737"/>
              <a:ext cx="3188250" cy="748013"/>
            </a:xfrm>
            <a:prstGeom prst="rect">
              <a:avLst/>
            </a:prstGeom>
          </p:spPr>
        </p:pic>
        <p:sp>
          <p:nvSpPr>
            <p:cNvPr id="5" name="Google Shape;169;p19">
              <a:extLst>
                <a:ext uri="{FF2B5EF4-FFF2-40B4-BE49-F238E27FC236}">
                  <a16:creationId xmlns:a16="http://schemas.microsoft.com/office/drawing/2014/main" id="{BCD13253-FE15-B43D-5386-8EA8B2FD92DF}"/>
                </a:ext>
              </a:extLst>
            </p:cNvPr>
            <p:cNvSpPr txBox="1"/>
            <p:nvPr/>
          </p:nvSpPr>
          <p:spPr>
            <a:xfrm>
              <a:off x="533064" y="1219134"/>
              <a:ext cx="3012613" cy="683464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44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Somos 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9285867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m 40">
            <a:extLst>
              <a:ext uri="{FF2B5EF4-FFF2-40B4-BE49-F238E27FC236}">
                <a16:creationId xmlns:a16="http://schemas.microsoft.com/office/drawing/2014/main" id="{BD585EA6-3013-C90A-31AF-B9EF924273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E3FDA947-89B1-5B1F-D5A8-F0190B58AF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"/>
            <a:ext cx="9143998" cy="5143499"/>
          </a:xfrm>
          <a:prstGeom prst="rect">
            <a:avLst/>
          </a:prstGeom>
        </p:spPr>
      </p:pic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6A2E991-93C1-BE91-AE88-71B5C47F5F72}"/>
              </a:ext>
            </a:extLst>
          </p:cNvPr>
          <p:cNvGrpSpPr/>
          <p:nvPr/>
        </p:nvGrpSpPr>
        <p:grpSpPr>
          <a:xfrm>
            <a:off x="4298788" y="2502038"/>
            <a:ext cx="4561650" cy="2197942"/>
            <a:chOff x="349432" y="2262123"/>
            <a:chExt cx="5167546" cy="2489883"/>
          </a:xfrm>
        </p:grpSpPr>
        <p:sp>
          <p:nvSpPr>
            <p:cNvPr id="10" name="Google Shape;169;p19">
              <a:extLst>
                <a:ext uri="{FF2B5EF4-FFF2-40B4-BE49-F238E27FC236}">
                  <a16:creationId xmlns:a16="http://schemas.microsoft.com/office/drawing/2014/main" id="{74ED14EE-97D2-B867-07F4-D8F11B00799D}"/>
                </a:ext>
              </a:extLst>
            </p:cNvPr>
            <p:cNvSpPr txBox="1"/>
            <p:nvPr/>
          </p:nvSpPr>
          <p:spPr>
            <a:xfrm>
              <a:off x="368533" y="2815155"/>
              <a:ext cx="1135083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Honestidade em primeiro lugar.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23" name="Google Shape;169;p19">
              <a:extLst>
                <a:ext uri="{FF2B5EF4-FFF2-40B4-BE49-F238E27FC236}">
                  <a16:creationId xmlns:a16="http://schemas.microsoft.com/office/drawing/2014/main" id="{EBB06F2A-7746-829A-ABAA-2FECC9732974}"/>
                </a:ext>
              </a:extLst>
            </p:cNvPr>
            <p:cNvSpPr txBox="1"/>
            <p:nvPr/>
          </p:nvSpPr>
          <p:spPr>
            <a:xfrm>
              <a:off x="1718452" y="2814113"/>
              <a:ext cx="1201438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Proatividade e transparência sempre.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29" name="Google Shape;169;p19">
              <a:extLst>
                <a:ext uri="{FF2B5EF4-FFF2-40B4-BE49-F238E27FC236}">
                  <a16:creationId xmlns:a16="http://schemas.microsoft.com/office/drawing/2014/main" id="{12515C1D-4B09-3267-614D-24736A3F3AAB}"/>
                </a:ext>
              </a:extLst>
            </p:cNvPr>
            <p:cNvSpPr txBox="1"/>
            <p:nvPr/>
          </p:nvSpPr>
          <p:spPr>
            <a:xfrm>
              <a:off x="2972850" y="2814113"/>
              <a:ext cx="1280140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Humildade para ouvir, aprender e mudar.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34" name="Google Shape;169;p19">
              <a:extLst>
                <a:ext uri="{FF2B5EF4-FFF2-40B4-BE49-F238E27FC236}">
                  <a16:creationId xmlns:a16="http://schemas.microsoft.com/office/drawing/2014/main" id="{7C235719-FDB0-29B2-0E75-3CA232950361}"/>
                </a:ext>
              </a:extLst>
            </p:cNvPr>
            <p:cNvSpPr txBox="1"/>
            <p:nvPr/>
          </p:nvSpPr>
          <p:spPr>
            <a:xfrm>
              <a:off x="4183880" y="2813990"/>
              <a:ext cx="1333098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Cuidar de forma legítima das pessoas.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39" name="Google Shape;169;p19">
              <a:extLst>
                <a:ext uri="{FF2B5EF4-FFF2-40B4-BE49-F238E27FC236}">
                  <a16:creationId xmlns:a16="http://schemas.microsoft.com/office/drawing/2014/main" id="{1E0C7F4B-8596-DA95-7BBE-66CF364D2268}"/>
                </a:ext>
              </a:extLst>
            </p:cNvPr>
            <p:cNvSpPr txBox="1"/>
            <p:nvPr/>
          </p:nvSpPr>
          <p:spPr>
            <a:xfrm>
              <a:off x="349432" y="4150346"/>
              <a:ext cx="1135083" cy="429074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Crescer com lucratividade.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45" name="Google Shape;169;p19">
              <a:extLst>
                <a:ext uri="{FF2B5EF4-FFF2-40B4-BE49-F238E27FC236}">
                  <a16:creationId xmlns:a16="http://schemas.microsoft.com/office/drawing/2014/main" id="{FDD4B86E-880D-94F7-55F0-6C448B0F3924}"/>
                </a:ext>
              </a:extLst>
            </p:cNvPr>
            <p:cNvSpPr txBox="1"/>
            <p:nvPr/>
          </p:nvSpPr>
          <p:spPr>
            <a:xfrm>
              <a:off x="1708783" y="4150346"/>
              <a:ext cx="1135083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Busca contínua por inovação.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pic>
          <p:nvPicPr>
            <p:cNvPr id="48" name="Gráfico 47">
              <a:extLst>
                <a:ext uri="{FF2B5EF4-FFF2-40B4-BE49-F238E27FC236}">
                  <a16:creationId xmlns:a16="http://schemas.microsoft.com/office/drawing/2014/main" id="{B18AA0AA-8E97-8D24-276F-6ED3B40AD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2615" y="2386208"/>
              <a:ext cx="468460" cy="328574"/>
            </a:xfrm>
            <a:prstGeom prst="rect">
              <a:avLst/>
            </a:prstGeom>
          </p:spPr>
        </p:pic>
        <p:pic>
          <p:nvPicPr>
            <p:cNvPr id="50" name="Gráfico 49">
              <a:extLst>
                <a:ext uri="{FF2B5EF4-FFF2-40B4-BE49-F238E27FC236}">
                  <a16:creationId xmlns:a16="http://schemas.microsoft.com/office/drawing/2014/main" id="{18B599A3-000C-AAE8-4E6B-194E94B1C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094786" y="3669860"/>
              <a:ext cx="363076" cy="431648"/>
            </a:xfrm>
            <a:prstGeom prst="rect">
              <a:avLst/>
            </a:prstGeom>
          </p:spPr>
        </p:pic>
        <p:pic>
          <p:nvPicPr>
            <p:cNvPr id="52" name="Gráfico 51">
              <a:extLst>
                <a:ext uri="{FF2B5EF4-FFF2-40B4-BE49-F238E27FC236}">
                  <a16:creationId xmlns:a16="http://schemas.microsoft.com/office/drawing/2014/main" id="{5A2CF817-D05A-AF97-D973-3839D025E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610557" y="2329510"/>
              <a:ext cx="479745" cy="351032"/>
            </a:xfrm>
            <a:prstGeom prst="rect">
              <a:avLst/>
            </a:prstGeom>
          </p:spPr>
        </p:pic>
        <p:pic>
          <p:nvPicPr>
            <p:cNvPr id="54" name="Gráfico 53">
              <a:extLst>
                <a:ext uri="{FF2B5EF4-FFF2-40B4-BE49-F238E27FC236}">
                  <a16:creationId xmlns:a16="http://schemas.microsoft.com/office/drawing/2014/main" id="{D032DA6B-8312-90D0-6CA5-45E28DB06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408724" y="2293883"/>
              <a:ext cx="408391" cy="405195"/>
            </a:xfrm>
            <a:prstGeom prst="rect">
              <a:avLst/>
            </a:prstGeom>
          </p:spPr>
        </p:pic>
        <p:pic>
          <p:nvPicPr>
            <p:cNvPr id="56" name="Gráfico 55">
              <a:extLst>
                <a:ext uri="{FF2B5EF4-FFF2-40B4-BE49-F238E27FC236}">
                  <a16:creationId xmlns:a16="http://schemas.microsoft.com/office/drawing/2014/main" id="{609A8A23-FCE7-E4D2-7ABC-F66F25975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31786" y="3700497"/>
              <a:ext cx="370374" cy="370374"/>
            </a:xfrm>
            <a:prstGeom prst="rect">
              <a:avLst/>
            </a:prstGeom>
          </p:spPr>
        </p:pic>
        <p:pic>
          <p:nvPicPr>
            <p:cNvPr id="58" name="Gráfico 57">
              <a:extLst>
                <a:ext uri="{FF2B5EF4-FFF2-40B4-BE49-F238E27FC236}">
                  <a16:creationId xmlns:a16="http://schemas.microsoft.com/office/drawing/2014/main" id="{DB16C1B9-BF77-3F5E-6E0D-B2E37C570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100807" y="2332889"/>
              <a:ext cx="370374" cy="363604"/>
            </a:xfrm>
            <a:prstGeom prst="rect">
              <a:avLst/>
            </a:prstGeom>
          </p:spPr>
        </p:pic>
        <p:cxnSp>
          <p:nvCxnSpPr>
            <p:cNvPr id="61" name="Conector reto 60">
              <a:extLst>
                <a:ext uri="{FF2B5EF4-FFF2-40B4-BE49-F238E27FC236}">
                  <a16:creationId xmlns:a16="http://schemas.microsoft.com/office/drawing/2014/main" id="{CDDC38B4-DAE6-DEA7-3C7D-A0512E83CB8A}"/>
                </a:ext>
              </a:extLst>
            </p:cNvPr>
            <p:cNvCxnSpPr/>
            <p:nvPr/>
          </p:nvCxnSpPr>
          <p:spPr>
            <a:xfrm>
              <a:off x="1652443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ector reto 61">
              <a:extLst>
                <a:ext uri="{FF2B5EF4-FFF2-40B4-BE49-F238E27FC236}">
                  <a16:creationId xmlns:a16="http://schemas.microsoft.com/office/drawing/2014/main" id="{946F61FD-D2D3-FAE2-018C-D0002213CCEA}"/>
                </a:ext>
              </a:extLst>
            </p:cNvPr>
            <p:cNvCxnSpPr/>
            <p:nvPr/>
          </p:nvCxnSpPr>
          <p:spPr>
            <a:xfrm>
              <a:off x="2887656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to 62">
              <a:extLst>
                <a:ext uri="{FF2B5EF4-FFF2-40B4-BE49-F238E27FC236}">
                  <a16:creationId xmlns:a16="http://schemas.microsoft.com/office/drawing/2014/main" id="{09BA3864-5E85-7A98-9C8E-AEA950BF960A}"/>
                </a:ext>
              </a:extLst>
            </p:cNvPr>
            <p:cNvCxnSpPr/>
            <p:nvPr/>
          </p:nvCxnSpPr>
          <p:spPr>
            <a:xfrm>
              <a:off x="1650429" y="3572734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to 63">
              <a:extLst>
                <a:ext uri="{FF2B5EF4-FFF2-40B4-BE49-F238E27FC236}">
                  <a16:creationId xmlns:a16="http://schemas.microsoft.com/office/drawing/2014/main" id="{DCD7B4B2-9B3F-59C4-B467-A83B77602177}"/>
                </a:ext>
              </a:extLst>
            </p:cNvPr>
            <p:cNvCxnSpPr/>
            <p:nvPr/>
          </p:nvCxnSpPr>
          <p:spPr>
            <a:xfrm>
              <a:off x="2887656" y="3572734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Google Shape;169;p19">
              <a:extLst>
                <a:ext uri="{FF2B5EF4-FFF2-40B4-BE49-F238E27FC236}">
                  <a16:creationId xmlns:a16="http://schemas.microsoft.com/office/drawing/2014/main" id="{A82C9E57-02B3-9F19-E8FE-C7BA959A7D6A}"/>
                </a:ext>
              </a:extLst>
            </p:cNvPr>
            <p:cNvSpPr txBox="1"/>
            <p:nvPr/>
          </p:nvSpPr>
          <p:spPr>
            <a:xfrm>
              <a:off x="4336236" y="4143200"/>
              <a:ext cx="1088632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Foco no resultado do cliente.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sp>
          <p:nvSpPr>
            <p:cNvPr id="6" name="Google Shape;169;p19">
              <a:extLst>
                <a:ext uri="{FF2B5EF4-FFF2-40B4-BE49-F238E27FC236}">
                  <a16:creationId xmlns:a16="http://schemas.microsoft.com/office/drawing/2014/main" id="{2765EA83-E27B-50A9-1EE4-A95829EC8FDB}"/>
                </a:ext>
              </a:extLst>
            </p:cNvPr>
            <p:cNvSpPr txBox="1"/>
            <p:nvPr/>
          </p:nvSpPr>
          <p:spPr>
            <a:xfrm>
              <a:off x="2902218" y="4143200"/>
              <a:ext cx="1361232" cy="601660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11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Compromisso com aplicabilidade.</a:t>
              </a:r>
              <a:endParaRPr lang="pt-BR" sz="11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endParaRPr>
            </a:p>
          </p:txBody>
        </p:sp>
        <p:cxnSp>
          <p:nvCxnSpPr>
            <p:cNvPr id="8" name="Conector reto 7">
              <a:extLst>
                <a:ext uri="{FF2B5EF4-FFF2-40B4-BE49-F238E27FC236}">
                  <a16:creationId xmlns:a16="http://schemas.microsoft.com/office/drawing/2014/main" id="{5357E372-803E-5F3D-6B2E-8EB1F30BEF71}"/>
                </a:ext>
              </a:extLst>
            </p:cNvPr>
            <p:cNvCxnSpPr/>
            <p:nvPr/>
          </p:nvCxnSpPr>
          <p:spPr>
            <a:xfrm>
              <a:off x="4252990" y="3582405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to 8">
              <a:extLst>
                <a:ext uri="{FF2B5EF4-FFF2-40B4-BE49-F238E27FC236}">
                  <a16:creationId xmlns:a16="http://schemas.microsoft.com/office/drawing/2014/main" id="{CDE5180D-60BE-0248-26AF-5799B7D1AE49}"/>
                </a:ext>
              </a:extLst>
            </p:cNvPr>
            <p:cNvCxnSpPr/>
            <p:nvPr/>
          </p:nvCxnSpPr>
          <p:spPr>
            <a:xfrm>
              <a:off x="4252990" y="226212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Imagem 12" descr="Ícone&#10;&#10;Descrição gerada automaticamente">
              <a:extLst>
                <a:ext uri="{FF2B5EF4-FFF2-40B4-BE49-F238E27FC236}">
                  <a16:creationId xmlns:a16="http://schemas.microsoft.com/office/drawing/2014/main" id="{0BB38DC0-35B7-A948-7B18-3E67DA6A2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4467" y="3702200"/>
              <a:ext cx="358999" cy="358999"/>
            </a:xfrm>
            <a:prstGeom prst="rect">
              <a:avLst/>
            </a:prstGeom>
          </p:spPr>
        </p:pic>
        <p:pic>
          <p:nvPicPr>
            <p:cNvPr id="15" name="Imagem 14" descr="Ícone&#10;&#10;Descrição gerada automaticamente">
              <a:extLst>
                <a:ext uri="{FF2B5EF4-FFF2-40B4-BE49-F238E27FC236}">
                  <a16:creationId xmlns:a16="http://schemas.microsoft.com/office/drawing/2014/main" id="{20F59C85-01FE-6041-B487-7C9160E42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329" y="3698193"/>
              <a:ext cx="367011" cy="367011"/>
            </a:xfrm>
            <a:prstGeom prst="rect">
              <a:avLst/>
            </a:prstGeom>
          </p:spPr>
        </p:pic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E6EB27B6-3EB2-A515-071D-ABF2F33AB80F}"/>
              </a:ext>
            </a:extLst>
          </p:cNvPr>
          <p:cNvGrpSpPr/>
          <p:nvPr/>
        </p:nvGrpSpPr>
        <p:grpSpPr>
          <a:xfrm>
            <a:off x="433548" y="2820478"/>
            <a:ext cx="4368728" cy="1111239"/>
            <a:chOff x="1839125" y="1619059"/>
            <a:chExt cx="4368728" cy="1111239"/>
          </a:xfrm>
        </p:grpSpPr>
        <p:sp>
          <p:nvSpPr>
            <p:cNvPr id="18" name="Google Shape;169;p19">
              <a:extLst>
                <a:ext uri="{FF2B5EF4-FFF2-40B4-BE49-F238E27FC236}">
                  <a16:creationId xmlns:a16="http://schemas.microsoft.com/office/drawing/2014/main" id="{255BD494-C2EE-4B00-A909-4EB495D9BF13}"/>
                </a:ext>
              </a:extLst>
            </p:cNvPr>
            <p:cNvSpPr txBox="1"/>
            <p:nvPr/>
          </p:nvSpPr>
          <p:spPr>
            <a:xfrm>
              <a:off x="2551237" y="2379233"/>
              <a:ext cx="3656616" cy="351065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20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nossos valores dia a dia</a:t>
              </a:r>
            </a:p>
          </p:txBody>
        </p:sp>
        <p:sp>
          <p:nvSpPr>
            <p:cNvPr id="20" name="Google Shape;169;p19">
              <a:extLst>
                <a:ext uri="{FF2B5EF4-FFF2-40B4-BE49-F238E27FC236}">
                  <a16:creationId xmlns:a16="http://schemas.microsoft.com/office/drawing/2014/main" id="{2FAA2D72-77A7-4E18-7B7B-F96632F05E59}"/>
                </a:ext>
              </a:extLst>
            </p:cNvPr>
            <p:cNvSpPr txBox="1"/>
            <p:nvPr/>
          </p:nvSpPr>
          <p:spPr>
            <a:xfrm>
              <a:off x="1839125" y="1619059"/>
              <a:ext cx="3656617" cy="988163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6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Iskoola Pota" panose="020F0502020204030204" pitchFamily="34" charset="0"/>
                  <a:sym typeface="Open Sans"/>
                </a:rPr>
                <a:t>Vivemos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37798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>
            <a:extLst>
              <a:ext uri="{FF2B5EF4-FFF2-40B4-BE49-F238E27FC236}">
                <a16:creationId xmlns:a16="http://schemas.microsoft.com/office/drawing/2014/main" id="{5D40FF52-D3F6-1F09-AE68-6196ACAF7B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" y="0"/>
            <a:ext cx="9143997" cy="5143499"/>
          </a:xfrm>
          <a:prstGeom prst="rect">
            <a:avLst/>
          </a:prstGeom>
        </p:spPr>
      </p:pic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6704CA2D-263F-2943-3B5B-2C85C19791CA}"/>
              </a:ext>
            </a:extLst>
          </p:cNvPr>
          <p:cNvSpPr txBox="1"/>
          <p:nvPr/>
        </p:nvSpPr>
        <p:spPr>
          <a:xfrm>
            <a:off x="1350294" y="2600592"/>
            <a:ext cx="6443413" cy="997396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6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Há 23 anos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445988B7-6A3F-7B15-BA04-FA2310828142}"/>
              </a:ext>
            </a:extLst>
          </p:cNvPr>
          <p:cNvSpPr txBox="1"/>
          <p:nvPr/>
        </p:nvSpPr>
        <p:spPr>
          <a:xfrm>
            <a:off x="3174513" y="3488120"/>
            <a:ext cx="2794974" cy="517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empenhados em revolucionar o agronegócio brasileiro.</a:t>
            </a:r>
          </a:p>
        </p:txBody>
      </p:sp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C8561653-CF39-85E5-648B-F46C4B0B5415}"/>
              </a:ext>
            </a:extLst>
          </p:cNvPr>
          <p:cNvSpPr txBox="1"/>
          <p:nvPr/>
        </p:nvSpPr>
        <p:spPr>
          <a:xfrm>
            <a:off x="3232419" y="3914020"/>
            <a:ext cx="2679156" cy="381843"/>
          </a:xfrm>
          <a:prstGeom prst="rect">
            <a:avLst/>
          </a:prstGeom>
          <a:noFill/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/>
            <a:r>
              <a:rPr lang="pt-BR" sz="2000" b="1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Iskoola Pota" panose="020F0502020204030204" pitchFamily="34" charset="0"/>
                <a:sym typeface="Open Sans"/>
              </a:rPr>
              <a:t>Somos 100% agro!</a:t>
            </a:r>
          </a:p>
        </p:txBody>
      </p:sp>
    </p:spTree>
    <p:extLst>
      <p:ext uri="{BB962C8B-B14F-4D97-AF65-F5344CB8AC3E}">
        <p14:creationId xmlns:p14="http://schemas.microsoft.com/office/powerpoint/2010/main" val="2077462196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flor&#10;&#10;Descrição gerada automaticamente">
            <a:extLst>
              <a:ext uri="{FF2B5EF4-FFF2-40B4-BE49-F238E27FC236}">
                <a16:creationId xmlns:a16="http://schemas.microsoft.com/office/drawing/2014/main" id="{4CB295C0-D098-F196-DBD9-9FE66021BF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7F0265C2-D4A1-7012-97B3-0F130FB7619E}"/>
              </a:ext>
            </a:extLst>
          </p:cNvPr>
          <p:cNvGrpSpPr/>
          <p:nvPr/>
        </p:nvGrpSpPr>
        <p:grpSpPr>
          <a:xfrm>
            <a:off x="4792763" y="1629094"/>
            <a:ext cx="3965658" cy="2305513"/>
            <a:chOff x="6070753" y="1791680"/>
            <a:chExt cx="3965658" cy="2305513"/>
          </a:xfrm>
        </p:grpSpPr>
        <p:sp>
          <p:nvSpPr>
            <p:cNvPr id="16" name="Google Shape;169;p19">
              <a:extLst>
                <a:ext uri="{FF2B5EF4-FFF2-40B4-BE49-F238E27FC236}">
                  <a16:creationId xmlns:a16="http://schemas.microsoft.com/office/drawing/2014/main" id="{E3C4A49D-693C-A10D-5053-DA7254D293D7}"/>
                </a:ext>
              </a:extLst>
            </p:cNvPr>
            <p:cNvSpPr txBox="1"/>
            <p:nvPr/>
          </p:nvSpPr>
          <p:spPr>
            <a:xfrm>
              <a:off x="6511168" y="2792020"/>
              <a:ext cx="3447272" cy="13051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r>
                <a:rPr lang="pt-BR" sz="2000" dirty="0">
                  <a:solidFill>
                    <a:schemeClr val="bg1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alunos treinados nos cursos de capacitação, graduação, pós-graduação e treinamentos corporativos.</a:t>
              </a:r>
              <a:endParaRPr lang="pt-BR" sz="2000" dirty="0">
                <a:solidFill>
                  <a:schemeClr val="bg1"/>
                </a:solidFill>
              </a:endParaRPr>
            </a:p>
          </p:txBody>
        </p:sp>
        <p:sp>
          <p:nvSpPr>
            <p:cNvPr id="21" name="Google Shape;169;p19">
              <a:extLst>
                <a:ext uri="{FF2B5EF4-FFF2-40B4-BE49-F238E27FC236}">
                  <a16:creationId xmlns:a16="http://schemas.microsoft.com/office/drawing/2014/main" id="{F8C7C85B-82DF-6064-1CFE-21FE557F2098}"/>
                </a:ext>
              </a:extLst>
            </p:cNvPr>
            <p:cNvSpPr txBox="1"/>
            <p:nvPr/>
          </p:nvSpPr>
          <p:spPr>
            <a:xfrm>
              <a:off x="6070753" y="1791680"/>
              <a:ext cx="3965658" cy="12928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BR" sz="6600" b="1" baseline="300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+</a:t>
              </a:r>
              <a:r>
                <a:rPr lang="pt-BR" sz="88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43.000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4761431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3E407F5D-ACF3-8B46-2AEC-F5B255AB80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"/>
            <a:ext cx="9143997" cy="5143499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B2D1423-580A-F074-EB44-FCCE293AEC6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" y="2"/>
            <a:ext cx="9143993" cy="5143497"/>
          </a:xfrm>
          <a:prstGeom prst="rect">
            <a:avLst/>
          </a:prstGeom>
        </p:spPr>
      </p:pic>
      <p:sp>
        <p:nvSpPr>
          <p:cNvPr id="25" name="Google Shape;169;p19">
            <a:extLst>
              <a:ext uri="{FF2B5EF4-FFF2-40B4-BE49-F238E27FC236}">
                <a16:creationId xmlns:a16="http://schemas.microsoft.com/office/drawing/2014/main" id="{1FC92F5D-16D0-98D3-2DEE-6839DF4FD4E8}"/>
              </a:ext>
            </a:extLst>
          </p:cNvPr>
          <p:cNvSpPr txBox="1"/>
          <p:nvPr/>
        </p:nvSpPr>
        <p:spPr>
          <a:xfrm>
            <a:off x="3014357" y="3012591"/>
            <a:ext cx="1664827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defTabSz="685800">
              <a:lnSpc>
                <a:spcPct val="90000"/>
              </a:lnSpc>
              <a:buClrTx/>
            </a:pPr>
            <a:r>
              <a:rPr lang="pt-BR" sz="36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2800" b="1" kern="1200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400 </a:t>
            </a:r>
            <a:r>
              <a:rPr lang="pt-BR" sz="20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</a:t>
            </a:r>
            <a:endParaRPr lang="pt-BR" sz="3600" b="1" kern="120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169;p19">
            <a:extLst>
              <a:ext uri="{FF2B5EF4-FFF2-40B4-BE49-F238E27FC236}">
                <a16:creationId xmlns:a16="http://schemas.microsoft.com/office/drawing/2014/main" id="{67EBB446-77F8-3A61-9D8E-DBBAEB3182DB}"/>
              </a:ext>
            </a:extLst>
          </p:cNvPr>
          <p:cNvSpPr txBox="1"/>
          <p:nvPr/>
        </p:nvSpPr>
        <p:spPr>
          <a:xfrm>
            <a:off x="3114286" y="3465610"/>
            <a:ext cx="1599827" cy="21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buClrTx/>
            </a:pPr>
            <a:r>
              <a:rPr lang="pt-BR" sz="900" kern="1200" dirty="0">
                <a:solidFill>
                  <a:prstClr val="white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cabeças de gado de corte.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AC027B0E-C109-4BBC-1625-0CDE244E9313}"/>
              </a:ext>
            </a:extLst>
          </p:cNvPr>
          <p:cNvSpPr txBox="1"/>
          <p:nvPr/>
        </p:nvSpPr>
        <p:spPr>
          <a:xfrm>
            <a:off x="1152022" y="3012591"/>
            <a:ext cx="1273768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defTabSz="685800">
              <a:lnSpc>
                <a:spcPct val="90000"/>
              </a:lnSpc>
              <a:buClrTx/>
            </a:pPr>
            <a:r>
              <a:rPr lang="pt-BR" sz="3600" b="1" kern="1200" spc="-15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.900</a:t>
            </a:r>
          </a:p>
        </p:txBody>
      </p:sp>
      <p:sp>
        <p:nvSpPr>
          <p:cNvPr id="6" name="Google Shape;169;p19">
            <a:extLst>
              <a:ext uri="{FF2B5EF4-FFF2-40B4-BE49-F238E27FC236}">
                <a16:creationId xmlns:a16="http://schemas.microsoft.com/office/drawing/2014/main" id="{225B753C-D644-F085-1C9C-3A562C38B391}"/>
              </a:ext>
            </a:extLst>
          </p:cNvPr>
          <p:cNvSpPr txBox="1"/>
          <p:nvPr/>
        </p:nvSpPr>
        <p:spPr>
          <a:xfrm>
            <a:off x="1514789" y="3465610"/>
            <a:ext cx="1532756" cy="21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buClrTx/>
            </a:pPr>
            <a:r>
              <a:rPr lang="pt-BR" sz="900" kern="1200" dirty="0">
                <a:solidFill>
                  <a:prstClr val="white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litros de leite/dia.</a:t>
            </a:r>
          </a:p>
        </p:txBody>
      </p:sp>
      <p:sp>
        <p:nvSpPr>
          <p:cNvPr id="13" name="Google Shape;169;p19">
            <a:extLst>
              <a:ext uri="{FF2B5EF4-FFF2-40B4-BE49-F238E27FC236}">
                <a16:creationId xmlns:a16="http://schemas.microsoft.com/office/drawing/2014/main" id="{AF484B90-0928-B334-7E48-530ECA1CAE55}"/>
              </a:ext>
            </a:extLst>
          </p:cNvPr>
          <p:cNvSpPr txBox="1"/>
          <p:nvPr/>
        </p:nvSpPr>
        <p:spPr>
          <a:xfrm>
            <a:off x="4383089" y="3006293"/>
            <a:ext cx="2202287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lnSpc>
                <a:spcPct val="90000"/>
              </a:lnSpc>
              <a:buClrTx/>
            </a:pPr>
            <a:r>
              <a:rPr lang="pt-BR" sz="2800" b="1" kern="1200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90 </a:t>
            </a:r>
            <a:r>
              <a:rPr lang="pt-BR" sz="20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</a:t>
            </a:r>
            <a:endParaRPr lang="pt-BR" sz="3600" b="1" kern="120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14" name="Google Shape;169;p19">
            <a:extLst>
              <a:ext uri="{FF2B5EF4-FFF2-40B4-BE49-F238E27FC236}">
                <a16:creationId xmlns:a16="http://schemas.microsoft.com/office/drawing/2014/main" id="{88E6948E-BB8A-E6D6-FE45-002FDC27795C}"/>
              </a:ext>
            </a:extLst>
          </p:cNvPr>
          <p:cNvSpPr txBox="1"/>
          <p:nvPr/>
        </p:nvSpPr>
        <p:spPr>
          <a:xfrm>
            <a:off x="4946398" y="3459312"/>
            <a:ext cx="1198671" cy="3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buClrTx/>
            </a:pPr>
            <a:r>
              <a:rPr lang="pt-BR" sz="900" kern="1200" dirty="0">
                <a:solidFill>
                  <a:prstClr val="white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hectares de lavouras de grãos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19BE316F-F46F-DC5F-9566-911063BA235E}"/>
              </a:ext>
            </a:extLst>
          </p:cNvPr>
          <p:cNvCxnSpPr>
            <a:cxnSpLocks/>
          </p:cNvCxnSpPr>
          <p:nvPr/>
        </p:nvCxnSpPr>
        <p:spPr>
          <a:xfrm>
            <a:off x="3047545" y="3112097"/>
            <a:ext cx="0" cy="52904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Google Shape;169;p19">
            <a:extLst>
              <a:ext uri="{FF2B5EF4-FFF2-40B4-BE49-F238E27FC236}">
                <a16:creationId xmlns:a16="http://schemas.microsoft.com/office/drawing/2014/main" id="{82975772-0307-0541-4501-3A94BC0D33BD}"/>
              </a:ext>
            </a:extLst>
          </p:cNvPr>
          <p:cNvSpPr txBox="1"/>
          <p:nvPr/>
        </p:nvSpPr>
        <p:spPr>
          <a:xfrm>
            <a:off x="2017020" y="3163655"/>
            <a:ext cx="1106220" cy="3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defTabSz="685800">
              <a:lnSpc>
                <a:spcPct val="90000"/>
              </a:lnSpc>
              <a:buClrTx/>
            </a:pPr>
            <a:r>
              <a:rPr lang="pt-BR" sz="20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milhão</a:t>
            </a:r>
            <a:endParaRPr lang="pt-BR" sz="3600" b="1" kern="120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10" name="Google Shape;169;p19">
            <a:extLst>
              <a:ext uri="{FF2B5EF4-FFF2-40B4-BE49-F238E27FC236}">
                <a16:creationId xmlns:a16="http://schemas.microsoft.com/office/drawing/2014/main" id="{96CFC3C9-2515-5A08-BA8B-10C8477C69FA}"/>
              </a:ext>
            </a:extLst>
          </p:cNvPr>
          <p:cNvSpPr txBox="1"/>
          <p:nvPr/>
        </p:nvSpPr>
        <p:spPr>
          <a:xfrm>
            <a:off x="795007" y="3009052"/>
            <a:ext cx="701374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defTabSz="685800">
              <a:lnSpc>
                <a:spcPct val="90000"/>
              </a:lnSpc>
              <a:buClrTx/>
            </a:pPr>
            <a:r>
              <a:rPr lang="pt-BR" sz="3600" b="1" kern="1200" spc="-3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2800" b="1" kern="1200" spc="-300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kern="1200" spc="-3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</a:t>
            </a:r>
          </a:p>
        </p:txBody>
      </p:sp>
      <p:sp>
        <p:nvSpPr>
          <p:cNvPr id="2" name="Google Shape;169;p19">
            <a:extLst>
              <a:ext uri="{FF2B5EF4-FFF2-40B4-BE49-F238E27FC236}">
                <a16:creationId xmlns:a16="http://schemas.microsoft.com/office/drawing/2014/main" id="{5E9DC98F-25DE-F9D1-E21B-E53683BE99E5}"/>
              </a:ext>
            </a:extLst>
          </p:cNvPr>
          <p:cNvSpPr txBox="1"/>
          <p:nvPr/>
        </p:nvSpPr>
        <p:spPr>
          <a:xfrm>
            <a:off x="5810141" y="3002521"/>
            <a:ext cx="2202287" cy="572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lnSpc>
                <a:spcPct val="90000"/>
              </a:lnSpc>
              <a:buClrTx/>
            </a:pPr>
            <a:r>
              <a:rPr lang="pt-BR" sz="2800" b="1" kern="1200" baseline="300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+</a:t>
            </a:r>
            <a:r>
              <a:rPr lang="pt-BR" sz="36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14 </a:t>
            </a:r>
            <a:r>
              <a:rPr lang="pt-BR" sz="2000" b="1" kern="1200" dirty="0">
                <a:solidFill>
                  <a:srgbClr val="CDAF69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</a:t>
            </a:r>
            <a:endParaRPr lang="pt-BR" sz="3600" b="1" kern="1200" dirty="0">
              <a:solidFill>
                <a:srgbClr val="CDAF69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11" name="Google Shape;169;p19">
            <a:extLst>
              <a:ext uri="{FF2B5EF4-FFF2-40B4-BE49-F238E27FC236}">
                <a16:creationId xmlns:a16="http://schemas.microsoft.com/office/drawing/2014/main" id="{2ED32FEA-C704-37EE-E103-612D087A5489}"/>
              </a:ext>
            </a:extLst>
          </p:cNvPr>
          <p:cNvSpPr txBox="1"/>
          <p:nvPr/>
        </p:nvSpPr>
        <p:spPr>
          <a:xfrm>
            <a:off x="6373450" y="3455540"/>
            <a:ext cx="1198671" cy="351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375" tIns="36675" rIns="73375" bIns="36675" anchor="t" anchorCtr="0">
            <a:spAutoFit/>
          </a:bodyPr>
          <a:lstStyle/>
          <a:p>
            <a:pPr algn="ctr" defTabSz="685800">
              <a:buClrTx/>
            </a:pPr>
            <a:r>
              <a:rPr lang="pt-BR" sz="900" kern="1200" dirty="0">
                <a:solidFill>
                  <a:prstClr val="white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hectares de lavouras de café</a:t>
            </a:r>
          </a:p>
        </p:txBody>
      </p: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B185CC6C-0E4C-DED5-75CB-3622E5B9880A}"/>
              </a:ext>
            </a:extLst>
          </p:cNvPr>
          <p:cNvCxnSpPr>
            <a:cxnSpLocks/>
          </p:cNvCxnSpPr>
          <p:nvPr/>
        </p:nvCxnSpPr>
        <p:spPr>
          <a:xfrm>
            <a:off x="4714113" y="3112097"/>
            <a:ext cx="0" cy="52904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864C9381-5B6F-EEBD-C49E-1DC843D2845E}"/>
              </a:ext>
            </a:extLst>
          </p:cNvPr>
          <p:cNvCxnSpPr>
            <a:cxnSpLocks/>
          </p:cNvCxnSpPr>
          <p:nvPr/>
        </p:nvCxnSpPr>
        <p:spPr>
          <a:xfrm>
            <a:off x="6283833" y="3112097"/>
            <a:ext cx="0" cy="52904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CDAB3B5B-C844-CDEA-D152-B1A11D63BE7F}"/>
              </a:ext>
            </a:extLst>
          </p:cNvPr>
          <p:cNvGrpSpPr/>
          <p:nvPr/>
        </p:nvGrpSpPr>
        <p:grpSpPr>
          <a:xfrm>
            <a:off x="568585" y="1385754"/>
            <a:ext cx="6668238" cy="1666810"/>
            <a:chOff x="444488" y="382405"/>
            <a:chExt cx="6668238" cy="1666810"/>
          </a:xfrm>
        </p:grpSpPr>
        <p:sp>
          <p:nvSpPr>
            <p:cNvPr id="20" name="Google Shape;169;p19">
              <a:extLst>
                <a:ext uri="{FF2B5EF4-FFF2-40B4-BE49-F238E27FC236}">
                  <a16:creationId xmlns:a16="http://schemas.microsoft.com/office/drawing/2014/main" id="{26BABCF1-4E6A-45E2-069C-1DE6828E1654}"/>
                </a:ext>
              </a:extLst>
            </p:cNvPr>
            <p:cNvSpPr txBox="1"/>
            <p:nvPr/>
          </p:nvSpPr>
          <p:spPr>
            <a:xfrm>
              <a:off x="3478169" y="1218690"/>
              <a:ext cx="2863848" cy="572664"/>
            </a:xfrm>
            <a:prstGeom prst="rect">
              <a:avLst/>
            </a:prstGeom>
            <a:noFill/>
            <a:ln>
              <a:noFill/>
            </a:ln>
            <a:effectLst>
              <a:outerShdw blurRad="258266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defTabSz="685800">
                <a:lnSpc>
                  <a:spcPct val="90000"/>
                </a:lnSpc>
                <a:buClrTx/>
              </a:pPr>
              <a:r>
                <a:rPr lang="pt-BR" sz="1200" kern="1200" dirty="0">
                  <a:solidFill>
                    <a:prstClr val="white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assistidas pela consultoria, contribuindo para os resultados dos clientes e impactando no crescimento</a:t>
              </a:r>
            </a:p>
          </p:txBody>
        </p:sp>
        <p:sp>
          <p:nvSpPr>
            <p:cNvPr id="3" name="Google Shape;169;p19">
              <a:extLst>
                <a:ext uri="{FF2B5EF4-FFF2-40B4-BE49-F238E27FC236}">
                  <a16:creationId xmlns:a16="http://schemas.microsoft.com/office/drawing/2014/main" id="{425C4197-6D24-EEBB-23E1-6DA71E995CB2}"/>
                </a:ext>
              </a:extLst>
            </p:cNvPr>
            <p:cNvSpPr txBox="1"/>
            <p:nvPr/>
          </p:nvSpPr>
          <p:spPr>
            <a:xfrm>
              <a:off x="3435008" y="464649"/>
              <a:ext cx="3677718" cy="8496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defTabSz="685800">
                <a:lnSpc>
                  <a:spcPct val="70000"/>
                </a:lnSpc>
                <a:buClrTx/>
              </a:pPr>
              <a:r>
                <a:rPr lang="pt-BR" sz="3600" b="1" kern="12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projetos</a:t>
              </a:r>
              <a:br>
                <a:rPr lang="pt-BR" sz="3600" b="1" kern="12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</a:br>
              <a:r>
                <a:rPr lang="pt-BR" sz="3600" b="1" kern="12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em fazendas</a:t>
              </a:r>
            </a:p>
          </p:txBody>
        </p:sp>
        <p:sp>
          <p:nvSpPr>
            <p:cNvPr id="18" name="Google Shape;169;p19">
              <a:extLst>
                <a:ext uri="{FF2B5EF4-FFF2-40B4-BE49-F238E27FC236}">
                  <a16:creationId xmlns:a16="http://schemas.microsoft.com/office/drawing/2014/main" id="{199417A7-D758-19BC-99F8-FBD93D8B2965}"/>
                </a:ext>
              </a:extLst>
            </p:cNvPr>
            <p:cNvSpPr txBox="1"/>
            <p:nvPr/>
          </p:nvSpPr>
          <p:spPr>
            <a:xfrm>
              <a:off x="444488" y="382405"/>
              <a:ext cx="3134736" cy="16668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3375" tIns="36675" rIns="73375" bIns="36675" anchor="t" anchorCtr="0">
              <a:spAutoFit/>
            </a:bodyPr>
            <a:lstStyle/>
            <a:p>
              <a:pPr defTabSz="685800">
                <a:lnSpc>
                  <a:spcPct val="90000"/>
                </a:lnSpc>
                <a:buClrTx/>
              </a:pPr>
              <a:r>
                <a:rPr lang="pt-BR" sz="8000" b="1" kern="1200" baseline="300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+</a:t>
              </a:r>
              <a:r>
                <a:rPr lang="pt-BR" sz="11500" b="1" kern="1200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rPr>
                <a:t>500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3648558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Padrão do plano de fundo&#10;&#10;Descrição gerada automaticamente">
            <a:extLst>
              <a:ext uri="{FF2B5EF4-FFF2-40B4-BE49-F238E27FC236}">
                <a16:creationId xmlns:a16="http://schemas.microsoft.com/office/drawing/2014/main" id="{5BBC9491-BE8A-AF8A-6C4D-ECF91D98B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2DE3AC26-2992-51D2-58CD-3E190FFEEB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8" cy="5143499"/>
          </a:xfrm>
          <a:prstGeom prst="rect">
            <a:avLst/>
          </a:prstGeom>
        </p:spPr>
      </p:pic>
      <p:pic>
        <p:nvPicPr>
          <p:cNvPr id="7" name="Imagem 6" descr="Padrão do plano de fundo&#10;&#10;Descrição gerada automaticamente">
            <a:extLst>
              <a:ext uri="{FF2B5EF4-FFF2-40B4-BE49-F238E27FC236}">
                <a16:creationId xmlns:a16="http://schemas.microsoft.com/office/drawing/2014/main" id="{67825652-2C8B-98D7-00BA-E945B6A382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0" cy="5143500"/>
          </a:xfrm>
          <a:prstGeom prst="rect">
            <a:avLst/>
          </a:prstGeom>
        </p:spPr>
      </p:pic>
      <p:pic>
        <p:nvPicPr>
          <p:cNvPr id="20" name="Imagem 19" descr="Padrão do plano de fundo&#10;&#10;Descrição gerada automaticamente">
            <a:extLst>
              <a:ext uri="{FF2B5EF4-FFF2-40B4-BE49-F238E27FC236}">
                <a16:creationId xmlns:a16="http://schemas.microsoft.com/office/drawing/2014/main" id="{F3AA5C8F-CCF6-BB72-1AFE-5ED83876066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</a:blip>
          <a:stretch>
            <a:fillRect/>
          </a:stretch>
        </p:blipFill>
        <p:spPr>
          <a:xfrm rot="10800000">
            <a:off x="-3" y="0"/>
            <a:ext cx="9143999" cy="5143500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D62FAE75-134B-0D51-974A-459CD3CA3CAE}"/>
              </a:ext>
            </a:extLst>
          </p:cNvPr>
          <p:cNvGrpSpPr/>
          <p:nvPr/>
        </p:nvGrpSpPr>
        <p:grpSpPr>
          <a:xfrm>
            <a:off x="1314403" y="494038"/>
            <a:ext cx="6045806" cy="1337075"/>
            <a:chOff x="1185244" y="1087301"/>
            <a:chExt cx="6045806" cy="1337075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6F53150A-82EA-D50C-6E58-E301D15E75C9}"/>
                </a:ext>
              </a:extLst>
            </p:cNvPr>
            <p:cNvGrpSpPr/>
            <p:nvPr/>
          </p:nvGrpSpPr>
          <p:grpSpPr>
            <a:xfrm>
              <a:off x="1185244" y="1087301"/>
              <a:ext cx="3461308" cy="1337075"/>
              <a:chOff x="5624075" y="273232"/>
              <a:chExt cx="3575591" cy="1054447"/>
            </a:xfrm>
          </p:grpSpPr>
          <p:sp>
            <p:nvSpPr>
              <p:cNvPr id="4" name="Google Shape;169;p19">
                <a:extLst>
                  <a:ext uri="{FF2B5EF4-FFF2-40B4-BE49-F238E27FC236}">
                    <a16:creationId xmlns:a16="http://schemas.microsoft.com/office/drawing/2014/main" id="{E2F8955E-B671-46C5-6EE5-CDE2D9799092}"/>
                  </a:ext>
                </a:extLst>
              </p:cNvPr>
              <p:cNvSpPr txBox="1"/>
              <p:nvPr/>
            </p:nvSpPr>
            <p:spPr>
              <a:xfrm>
                <a:off x="6249003" y="929462"/>
                <a:ext cx="2950663" cy="3982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3375" tIns="36675" rIns="73375" bIns="36675" anchor="t" anchorCtr="0">
                <a:spAutoFit/>
              </a:bodyPr>
              <a:lstStyle/>
              <a:p>
                <a:r>
                  <a:rPr lang="pt-BR" dirty="0">
                    <a:solidFill>
                      <a:schemeClr val="bg1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profissionais nos </a:t>
                </a:r>
                <a:r>
                  <a:rPr lang="pt-BR" b="1" dirty="0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TREINAMENTOS CORPORATIVOS.</a:t>
                </a:r>
                <a:endParaRPr lang="pt-BR" b="1" dirty="0">
                  <a:solidFill>
                    <a:srgbClr val="CDAF69"/>
                  </a:solidFill>
                </a:endParaRPr>
              </a:p>
            </p:txBody>
          </p:sp>
          <p:sp>
            <p:nvSpPr>
              <p:cNvPr id="5" name="Google Shape;169;p19">
                <a:extLst>
                  <a:ext uri="{FF2B5EF4-FFF2-40B4-BE49-F238E27FC236}">
                    <a16:creationId xmlns:a16="http://schemas.microsoft.com/office/drawing/2014/main" id="{B7D85B4A-DFBE-2FE1-F5AD-CAA337DCD84A}"/>
                  </a:ext>
                </a:extLst>
              </p:cNvPr>
              <p:cNvSpPr txBox="1"/>
              <p:nvPr/>
            </p:nvSpPr>
            <p:spPr>
              <a:xfrm>
                <a:off x="5624075" y="273232"/>
                <a:ext cx="3575591" cy="8448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73375" tIns="36675" rIns="73375" bIns="36675" anchor="t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BR" sz="5400" b="1" baseline="30000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+</a:t>
                </a:r>
                <a:r>
                  <a:rPr lang="pt-BR" sz="7200" b="1">
                    <a:solidFill>
                      <a:srgbClr val="CDAF69"/>
                    </a:solidFill>
                    <a:latin typeface="Myriad Pro" panose="020B0503030403020204" pitchFamily="34" charset="0"/>
                    <a:ea typeface="Open Sans"/>
                    <a:cs typeface="Open Sans"/>
                    <a:sym typeface="Open Sans"/>
                  </a:rPr>
                  <a:t> 14.000</a:t>
                </a:r>
                <a:endParaRPr lang="pt-BR" sz="7200" b="1" dirty="0">
                  <a:solidFill>
                    <a:srgbClr val="CDAF69"/>
                  </a:solidFill>
                  <a:latin typeface="Myriad Pro" panose="020B0503030403020204" pitchFamily="34" charset="0"/>
                  <a:ea typeface="Open Sans"/>
                  <a:cs typeface="Open Sans"/>
                  <a:sym typeface="Open Sans"/>
                </a:endParaRPr>
              </a:p>
            </p:txBody>
          </p:sp>
        </p:grp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0F34ED90-7C4B-E340-AE0C-DBCA88F676AD}"/>
                </a:ext>
              </a:extLst>
            </p:cNvPr>
            <p:cNvSpPr txBox="1"/>
            <p:nvPr/>
          </p:nvSpPr>
          <p:spPr>
            <a:xfrm>
              <a:off x="4869912" y="1411791"/>
              <a:ext cx="23611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latin typeface="Myriad Pro" panose="020B0503030403020204" pitchFamily="34" charset="0"/>
                  <a:cs typeface="Myanmar Text" panose="020B0502040204020203" pitchFamily="34" charset="0"/>
                </a:rPr>
                <a:t>Soluções feitas sob demanda para diversas empresas do agronegócio.</a:t>
              </a:r>
            </a:p>
          </p:txBody>
        </p:sp>
        <p:cxnSp>
          <p:nvCxnSpPr>
            <p:cNvPr id="14" name="Conector reto 13">
              <a:extLst>
                <a:ext uri="{FF2B5EF4-FFF2-40B4-BE49-F238E27FC236}">
                  <a16:creationId xmlns:a16="http://schemas.microsoft.com/office/drawing/2014/main" id="{16330E6C-F9FB-183C-C110-F7B42DDFC322}"/>
                </a:ext>
              </a:extLst>
            </p:cNvPr>
            <p:cNvCxnSpPr/>
            <p:nvPr/>
          </p:nvCxnSpPr>
          <p:spPr>
            <a:xfrm>
              <a:off x="4734348" y="1305803"/>
              <a:ext cx="0" cy="976931"/>
            </a:xfrm>
            <a:prstGeom prst="line">
              <a:avLst/>
            </a:prstGeom>
            <a:ln>
              <a:solidFill>
                <a:srgbClr val="CDAF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65D5432C-0E09-9EC0-3FFA-8844038331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1755" y="1942006"/>
            <a:ext cx="9266945" cy="3272389"/>
          </a:xfrm>
          <a:prstGeom prst="rect">
            <a:avLst/>
          </a:prstGeom>
        </p:spPr>
      </p:pic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9678C03F-11E4-000F-357C-082FA8BA319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09" y="4288645"/>
            <a:ext cx="562289" cy="15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27027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565</Words>
  <Application>Microsoft Office PowerPoint</Application>
  <PresentationFormat>Apresentação na tela (16:9)</PresentationFormat>
  <Paragraphs>132</Paragraphs>
  <Slides>18</Slides>
  <Notes>15</Notes>
  <HiddenSlides>2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1" baseType="lpstr">
      <vt:lpstr>Myriad Pro</vt:lpstr>
      <vt:lpstr>Arial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Bárbara Linhares</dc:creator>
  <cp:lastModifiedBy>Maquir Damasio Guzman</cp:lastModifiedBy>
  <cp:revision>454</cp:revision>
  <dcterms:modified xsi:type="dcterms:W3CDTF">2026-02-26T18:54:55Z</dcterms:modified>
</cp:coreProperties>
</file>