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4618" r:id="rId2"/>
    <p:sldId id="4579" r:id="rId3"/>
    <p:sldId id="4623" r:id="rId4"/>
    <p:sldId id="4622" r:id="rId5"/>
    <p:sldId id="4624" r:id="rId6"/>
    <p:sldId id="4625" r:id="rId7"/>
    <p:sldId id="4642" r:id="rId8"/>
    <p:sldId id="4627" r:id="rId9"/>
    <p:sldId id="4637" r:id="rId10"/>
    <p:sldId id="4638" r:id="rId11"/>
    <p:sldId id="4639" r:id="rId12"/>
    <p:sldId id="4640" r:id="rId13"/>
    <p:sldId id="4641" r:id="rId14"/>
    <p:sldId id="4643" r:id="rId15"/>
    <p:sldId id="4634" r:id="rId16"/>
    <p:sldId id="4635" r:id="rId17"/>
    <p:sldId id="4636" r:id="rId18"/>
    <p:sldId id="4633" r:id="rId19"/>
    <p:sldId id="4589" r:id="rId20"/>
    <p:sldId id="4628" r:id="rId21"/>
    <p:sldId id="4646" r:id="rId22"/>
    <p:sldId id="4644" r:id="rId23"/>
    <p:sldId id="4629" r:id="rId24"/>
    <p:sldId id="4630" r:id="rId25"/>
    <p:sldId id="4631" r:id="rId26"/>
    <p:sldId id="4632" r:id="rId27"/>
    <p:sldId id="4610" r:id="rId28"/>
    <p:sldId id="4603" r:id="rId29"/>
    <p:sldId id="4596" r:id="rId30"/>
  </p:sldIdLst>
  <p:sldSz cx="12192000" cy="6858000"/>
  <p:notesSz cx="6858000" cy="9144000"/>
  <p:embeddedFontLst>
    <p:embeddedFont>
      <p:font typeface="Myriad Pro" panose="020B0503030403020204" pitchFamily="34" charset="0"/>
      <p:regular r:id="rId33"/>
      <p:bold r:id="rId34"/>
      <p:italic r:id="rId35"/>
      <p:boldItalic r:id="rId36"/>
    </p:embeddedFont>
    <p:embeddedFont>
      <p:font typeface="Open Sans" panose="020B0606030504020204" pitchFamily="34" charset="0"/>
      <p:regular r:id="rId37"/>
      <p:bold r:id="rId38"/>
      <p:italic r:id="rId39"/>
      <p:boldItalic r:id="rId40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0928674-278B-4568-8BD5-AC7C29380152}">
          <p14:sldIdLst>
            <p14:sldId id="4618"/>
            <p14:sldId id="4579"/>
            <p14:sldId id="4623"/>
            <p14:sldId id="4622"/>
            <p14:sldId id="4624"/>
            <p14:sldId id="4625"/>
            <p14:sldId id="4642"/>
            <p14:sldId id="4627"/>
            <p14:sldId id="4637"/>
            <p14:sldId id="4638"/>
            <p14:sldId id="4639"/>
            <p14:sldId id="4640"/>
            <p14:sldId id="4641"/>
            <p14:sldId id="4643"/>
            <p14:sldId id="4634"/>
            <p14:sldId id="4635"/>
            <p14:sldId id="4636"/>
            <p14:sldId id="4633"/>
            <p14:sldId id="4589"/>
            <p14:sldId id="4628"/>
            <p14:sldId id="4646"/>
            <p14:sldId id="4644"/>
            <p14:sldId id="4629"/>
            <p14:sldId id="4630"/>
            <p14:sldId id="4631"/>
            <p14:sldId id="4632"/>
            <p14:sldId id="4610"/>
            <p14:sldId id="4603"/>
            <p14:sldId id="459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D15CD98-CAF4-E6E4-DE2B-22DC7EFC0BDC}" name="Izabel Suelen Felipe de Freitas" initials="ISFdF" userId="S::izabel.freitas@rehagro.onmicrosoft.com::d494d007-c3cb-4358-8602-7a0dea71f3d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ciano Brasil" initials="LB" lastIdx="4" clrIdx="0">
    <p:extLst>
      <p:ext uri="{19B8F6BF-5375-455C-9EA6-DF929625EA0E}">
        <p15:presenceInfo xmlns:p15="http://schemas.microsoft.com/office/powerpoint/2012/main" userId="Luciano Brasi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C375"/>
    <a:srgbClr val="FFFFFF"/>
    <a:srgbClr val="0E2722"/>
    <a:srgbClr val="D3B87B"/>
    <a:srgbClr val="B3B08F"/>
    <a:srgbClr val="304A27"/>
    <a:srgbClr val="015643"/>
    <a:srgbClr val="A2935B"/>
    <a:srgbClr val="CDAF69"/>
    <a:srgbClr val="D8F5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0" autoAdjust="0"/>
    <p:restoredTop sz="94325" autoAdjust="0"/>
  </p:normalViewPr>
  <p:slideViewPr>
    <p:cSldViewPr snapToGrid="0">
      <p:cViewPr varScale="1">
        <p:scale>
          <a:sx n="104" d="100"/>
          <a:sy n="104" d="100"/>
        </p:scale>
        <p:origin x="8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2-12T13:19:57.254" idx="4">
    <p:pos x="7705" y="0"/>
    <p:text>Maquir veja que eu inclui logo da Copagril em cooeprativas, e na emrpesas nacioanis inclui cultura agormais e aprovar. qunado for atualizar e ajustar com as novas da pecuaria e destribuição correta incui essas 3 por favor.</p:text>
    <p:extLst>
      <p:ext uri="{C676402C-5697-4E1C-873F-D02D1690AC5C}">
        <p15:threadingInfo xmlns:p15="http://schemas.microsoft.com/office/powerpoint/2012/main" timeZoneBias="1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FEE79068-1633-272A-37BE-1DD902AD13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14A56AA-576F-B184-40F9-364CFE8F520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629E65-7BF9-4EF7-8C52-E88DB6B93406}" type="datetimeFigureOut">
              <a:rPr lang="pt-BR" smtClean="0"/>
              <a:t>24/04/2025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7E9044A-D7F4-E006-1E6B-95C179CF1E1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6A5E832-F214-8415-689B-869BD65BE0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7D2909-F1BB-40A5-97E8-3AE9D341FF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79926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E9FF2-01C2-6041-9902-12F1E026CD74}" type="datetimeFigureOut">
              <a:rPr lang="pt-BR" smtClean="0"/>
              <a:t>24/04/2025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322D58-6A5D-9845-AD88-ED54023EA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2194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C8A990-864A-1B9A-FC8F-A33E9F8D5F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9AEA04E-C0EA-AB08-5663-5AC273DB4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9D325C3-1260-F2E9-91FD-1E9053BC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24/04/2025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C277C7-7386-761C-BF5D-B52BFE351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3AC86BF-7342-9BBF-BF9F-32870D98A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5060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B181EC-225E-ADA5-59C1-D018481AE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F9C06D5-8FCA-F510-D2B6-A1BD11244B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DE4892C-023A-B2AE-DE29-3AD79E5263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24/04/2025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EC6E344-9065-046F-A043-56B2477A3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867E1B4-03F9-AE07-6B60-D9707CEE2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7372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92BC6F0-3A7F-3858-F547-06E908F34B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294B34D-E2DE-8590-2EC5-73B00D00F2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7A6149A-5BAD-195E-A3D3-CA358D39DA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24/04/2025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3A033D5-F10F-BCA7-A973-D5DED79FF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BCDAAF2-2924-5F9F-5828-56C2B1167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1619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181BE8-2021-34AD-EE75-207B6AACD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416DB02-A0D3-C28C-3801-71AF670892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ECE14C7-5E78-1FD5-0504-E14619309D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24/04/2025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058E9DC-352F-B209-0922-9971BCC68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3A60277-90FA-1FDB-A6B5-2150BEF7B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6073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4A4B12-0FC5-A217-B088-0DF55D477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E6A54BD-078F-225D-5BA7-96764CFCF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B19C8D7-BFD2-BE9E-8634-31856E8E7A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24/04/2025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C215112-13E2-540F-E9D9-0AD10110D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ED03F9E-7C75-10C5-17BA-B7170D797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9574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DCAE64-93E7-B8B5-2771-73E118EF0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C8F7007-68B8-561E-C362-7EACE4B1A2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DA95FF0-C49D-D89F-7394-4615B8C37E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4482C6F-AE3E-A168-F646-4A6AD81ECE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24/04/2025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F3E65EB-AFAE-D9BE-FBF5-4FCA83197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BC75F12-10C7-CF73-1293-CE2E26015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5411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491CFB-1979-4E3C-263A-E130B9DFE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E60B577-87AA-04F8-BB9C-3578AEDF5F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52B5864-A5DD-B7E4-57DA-77C2294E5C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8E2D538-3022-89E0-0473-A14B6A3D75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8981CF3-1D5A-FFB9-386D-4D49D1D93F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D92BA14-42E8-F8F0-3CC5-D32F5FC379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24/04/2025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632F740-A123-AFA5-033A-93F9FB967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FA9E96A-1944-EB64-45B7-22CD67D2C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4277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F9496-7322-85AC-9162-18C7CA93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25DDF84-09CB-399A-5F83-D161A55B72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24/04/2025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E8AD2EA-33BB-9FCA-E9A6-8AE798C16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1E17C57-36F3-2F3E-826B-7327AC3C4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2677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864555A-3094-76F2-80CA-324C60C7C2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24/04/2025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A326147-5AAA-1EF7-4E01-3A8535233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0564783-BDEE-EA39-9172-4CFD45EAD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3909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6F1F6B-DE39-691C-D2B4-3722C9492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94500E3-A71E-7252-E39B-FC7094664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7BE170E-EDEC-F55B-14FF-F86E938F16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4029E06-A3AE-60E6-14A0-4EAFD17849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24/04/2025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604428C-ECE6-015A-CD6E-D7EB2C8DA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4995718-C7B8-62F4-3E55-05D79355A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6773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4975F0-D94F-A822-E39B-2BDE88D85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60941A4-0F30-91EF-FFE6-857A8E67AF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92AE1D9-A309-F0B2-C2B3-540A053EC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759DAA4-AEF5-81DD-356D-EDDE43BAD4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24/04/2025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71F56B0-5290-5400-D70C-603994BC2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A6C8E57-0782-FDA7-8759-031036B02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4122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la de computador com fundo branco&#10;&#10;Descrição gerada automaticamente com confiança baixa">
            <a:extLst>
              <a:ext uri="{FF2B5EF4-FFF2-40B4-BE49-F238E27FC236}">
                <a16:creationId xmlns:a16="http://schemas.microsoft.com/office/drawing/2014/main" id="{A42F68C0-AE9D-5B21-8140-5243B7471BC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552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3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6BA81F0-5641-BC2B-3526-D935E46E675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8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1729951B-29C7-C063-A611-B8148F9DA4BA}"/>
              </a:ext>
            </a:extLst>
          </p:cNvPr>
          <p:cNvSpPr txBox="1"/>
          <p:nvPr/>
        </p:nvSpPr>
        <p:spPr>
          <a:xfrm>
            <a:off x="1319740" y="3530599"/>
            <a:ext cx="4207081" cy="644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44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Corporativo</a:t>
            </a:r>
            <a:endParaRPr lang="pt-BR" sz="3600" b="1" dirty="0">
              <a:solidFill>
                <a:srgbClr val="E0C3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836964DD-19E1-6104-3565-9B03C274AC59}"/>
              </a:ext>
            </a:extLst>
          </p:cNvPr>
          <p:cNvCxnSpPr>
            <a:cxnSpLocks/>
          </p:cNvCxnSpPr>
          <p:nvPr/>
        </p:nvCxnSpPr>
        <p:spPr>
          <a:xfrm>
            <a:off x="1422187" y="3210315"/>
            <a:ext cx="4104634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m 11" descr="Desenho de um cachorro&#10;&#10;Descrição gerada automaticamente com confiança média">
            <a:extLst>
              <a:ext uri="{FF2B5EF4-FFF2-40B4-BE49-F238E27FC236}">
                <a16:creationId xmlns:a16="http://schemas.microsoft.com/office/drawing/2014/main" id="{127D36A0-2552-14CD-2FBE-E471CDBF0C3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212" y="1704011"/>
            <a:ext cx="4987850" cy="1225861"/>
          </a:xfrm>
          <a:prstGeom prst="rect">
            <a:avLst/>
          </a:prstGeom>
        </p:spPr>
      </p:pic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B09029DE-4283-EEF9-A94D-5C6DE4FA7EC8}"/>
              </a:ext>
            </a:extLst>
          </p:cNvPr>
          <p:cNvSpPr/>
          <p:nvPr/>
        </p:nvSpPr>
        <p:spPr>
          <a:xfrm>
            <a:off x="683491" y="6456234"/>
            <a:ext cx="5324461" cy="5772326"/>
          </a:xfrm>
          <a:prstGeom prst="roundRect">
            <a:avLst>
              <a:gd name="adj" fmla="val 4319"/>
            </a:avLst>
          </a:prstGeom>
          <a:noFill/>
          <a:ln>
            <a:solidFill>
              <a:srgbClr val="E0C375"/>
            </a:solidFill>
          </a:ln>
          <a:effectLst>
            <a:glow rad="101600">
              <a:srgbClr val="E0C375">
                <a:alpha val="10196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5723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E2FA5981-DDBF-1EFE-5F0B-D26B7E465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095A367-8BE7-46AC-C090-975D3A15C7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1282"/>
            <a:ext cx="12191980" cy="6856718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3070BBFB-8E0B-AAEF-CE06-ACE25EA1716C}"/>
              </a:ext>
            </a:extLst>
          </p:cNvPr>
          <p:cNvSpPr txBox="1"/>
          <p:nvPr/>
        </p:nvSpPr>
        <p:spPr>
          <a:xfrm>
            <a:off x="1130179" y="2058522"/>
            <a:ext cx="5220786" cy="132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</a:rPr>
              <a:t>Nossos</a:t>
            </a:r>
            <a:b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</a:rPr>
            </a:br>
            <a:r>
              <a:rPr lang="pt-BR" sz="6600" b="1" dirty="0">
                <a:solidFill>
                  <a:srgbClr val="CDAF69"/>
                </a:solidFill>
                <a:latin typeface="Myriad Pro" panose="020B0503030403020204" pitchFamily="34" charset="0"/>
              </a:rPr>
              <a:t>Entregáveis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14339559-4062-A8B4-A83C-EF5BAD213EF4}"/>
              </a:ext>
            </a:extLst>
          </p:cNvPr>
          <p:cNvSpPr/>
          <p:nvPr/>
        </p:nvSpPr>
        <p:spPr>
          <a:xfrm>
            <a:off x="1269782" y="2954313"/>
            <a:ext cx="4256924" cy="203223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58B7728-9FBE-FAD2-CFD7-807D74156930}"/>
              </a:ext>
            </a:extLst>
          </p:cNvPr>
          <p:cNvSpPr txBox="1"/>
          <p:nvPr/>
        </p:nvSpPr>
        <p:spPr>
          <a:xfrm>
            <a:off x="1156749" y="3275958"/>
            <a:ext cx="4653070" cy="1502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Metodologia ágil aliada ao aprendizado contínuo (</a:t>
            </a:r>
            <a:r>
              <a:rPr lang="pt-BR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Lifelong</a:t>
            </a:r>
            <a:r>
              <a:rPr lang="pt-BR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Learning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para impulsionar inovação e evolução constante.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5FDBE9D-4BE0-BA86-F1C0-73E41E148EC4}"/>
              </a:ext>
            </a:extLst>
          </p:cNvPr>
          <p:cNvSpPr txBox="1"/>
          <p:nvPr/>
        </p:nvSpPr>
        <p:spPr>
          <a:xfrm>
            <a:off x="6259111" y="1553468"/>
            <a:ext cx="5339757" cy="881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5000"/>
              </a:lnSpc>
              <a:buNone/>
            </a:pP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 e Pós-</a:t>
            </a:r>
            <a:r>
              <a:rPr lang="pt-BR" sz="1800" b="1" i="1" dirty="0" err="1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Work</a:t>
            </a: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Atividades preparatórias e de fixação para maximizar o aprendizado antes e depois das aulas.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7CDEB0A-382C-B205-F3F9-3DBE058E7993}"/>
              </a:ext>
            </a:extLst>
          </p:cNvPr>
          <p:cNvSpPr txBox="1"/>
          <p:nvPr/>
        </p:nvSpPr>
        <p:spPr>
          <a:xfrm>
            <a:off x="6259111" y="2620858"/>
            <a:ext cx="5506434" cy="618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5000"/>
              </a:lnSpc>
              <a:buNone/>
            </a:pP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Dinâmicas Ativas: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Simulações, desafios práticos e uso de dados reais para tomada de decisão.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FE655389-8757-05B0-81C9-AF92ECD25F1C}"/>
              </a:ext>
            </a:extLst>
          </p:cNvPr>
          <p:cNvSpPr txBox="1"/>
          <p:nvPr/>
        </p:nvSpPr>
        <p:spPr>
          <a:xfrm>
            <a:off x="6259110" y="3396523"/>
            <a:ext cx="5646710" cy="1144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5000"/>
              </a:lnSpc>
              <a:buNone/>
            </a:pP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Gamificação e </a:t>
            </a:r>
            <a:r>
              <a:rPr lang="pt-BR" sz="1800" b="1" i="1" dirty="0" err="1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Quizzes</a:t>
            </a: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Ferramentas interativas como </a:t>
            </a:r>
            <a:r>
              <a:rPr lang="pt-BR" sz="18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quizzes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pelo celular e/ou computador para engajamento e avaliação contínua, podendo gerar ranqueamento para possível reconhecimento.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E45B073A-3C61-B7E8-E940-302AF4AB7890}"/>
              </a:ext>
            </a:extLst>
          </p:cNvPr>
          <p:cNvSpPr txBox="1"/>
          <p:nvPr/>
        </p:nvSpPr>
        <p:spPr>
          <a:xfrm>
            <a:off x="6259109" y="4678232"/>
            <a:ext cx="5646706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5000"/>
              </a:lnSpc>
              <a:buNone/>
            </a:pP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Biblioteca Rehagro: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Indicação e compartilhamento de livros, podcasts, planilhas, artigos e estudos de caso reais alinhados ao conteúdo do curso, estimulando a busca por conhecimento.</a:t>
            </a:r>
          </a:p>
        </p:txBody>
      </p: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A11EB306-4D12-DF3D-9B5F-62AF7BFC7AC6}"/>
              </a:ext>
            </a:extLst>
          </p:cNvPr>
          <p:cNvCxnSpPr>
            <a:cxnSpLocks/>
            <a:stCxn id="18" idx="4"/>
          </p:cNvCxnSpPr>
          <p:nvPr/>
        </p:nvCxnSpPr>
        <p:spPr>
          <a:xfrm flipH="1" flipV="1">
            <a:off x="6096001" y="-65643"/>
            <a:ext cx="23810" cy="5032768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lipse 14">
            <a:extLst>
              <a:ext uri="{FF2B5EF4-FFF2-40B4-BE49-F238E27FC236}">
                <a16:creationId xmlns:a16="http://schemas.microsoft.com/office/drawing/2014/main" id="{C08DCE2A-0C80-8716-DB9D-067EE800A83E}"/>
              </a:ext>
            </a:extLst>
          </p:cNvPr>
          <p:cNvSpPr/>
          <p:nvPr/>
        </p:nvSpPr>
        <p:spPr>
          <a:xfrm>
            <a:off x="5997018" y="164295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E391C374-CCD9-E708-9F41-549E7DB67CD8}"/>
              </a:ext>
            </a:extLst>
          </p:cNvPr>
          <p:cNvSpPr/>
          <p:nvPr/>
        </p:nvSpPr>
        <p:spPr>
          <a:xfrm>
            <a:off x="5997018" y="270975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45450D52-13E7-7ECE-DEB5-364CDEA357E1}"/>
              </a:ext>
            </a:extLst>
          </p:cNvPr>
          <p:cNvSpPr/>
          <p:nvPr/>
        </p:nvSpPr>
        <p:spPr>
          <a:xfrm>
            <a:off x="5997017" y="351453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9D9DB89C-F9E4-D54C-E124-2E969D3B1EEC}"/>
              </a:ext>
            </a:extLst>
          </p:cNvPr>
          <p:cNvSpPr/>
          <p:nvPr/>
        </p:nvSpPr>
        <p:spPr>
          <a:xfrm>
            <a:off x="6020829" y="476916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80C18F60-C787-56F9-A9F4-400953B0539C}"/>
              </a:ext>
            </a:extLst>
          </p:cNvPr>
          <p:cNvSpPr/>
          <p:nvPr/>
        </p:nvSpPr>
        <p:spPr>
          <a:xfrm>
            <a:off x="900151" y="275635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83C77A66-EE60-43D6-ABCA-8F8835E61F40}"/>
              </a:ext>
            </a:extLst>
          </p:cNvPr>
          <p:cNvCxnSpPr>
            <a:cxnSpLocks/>
          </p:cNvCxnSpPr>
          <p:nvPr/>
        </p:nvCxnSpPr>
        <p:spPr>
          <a:xfrm flipV="1">
            <a:off x="994514" y="2808737"/>
            <a:ext cx="0" cy="4798715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m 18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79516F81-D698-4D55-A7F5-1864826C26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21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3F5438-10DE-DF44-108A-C65DB94C1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m 23" descr="Padrão do plano de fundo&#10;&#10;Descrição gerada automaticamente">
            <a:extLst>
              <a:ext uri="{FF2B5EF4-FFF2-40B4-BE49-F238E27FC236}">
                <a16:creationId xmlns:a16="http://schemas.microsoft.com/office/drawing/2014/main" id="{B9159F9A-4A1D-59B5-89A5-B402081A75B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FC586E04-E89F-42F8-8166-76A00C7276F2}"/>
              </a:ext>
            </a:extLst>
          </p:cNvPr>
          <p:cNvSpPr txBox="1"/>
          <p:nvPr/>
        </p:nvSpPr>
        <p:spPr>
          <a:xfrm>
            <a:off x="1130179" y="2941027"/>
            <a:ext cx="5220786" cy="132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pt-BR" sz="4400" dirty="0">
                <a:solidFill>
                  <a:schemeClr val="bg1"/>
                </a:solidFill>
                <a:latin typeface="Myriad Pro" panose="020B0503030403020204" pitchFamily="34" charset="0"/>
              </a:rPr>
              <a:t>Entrega de </a:t>
            </a:r>
            <a:br>
              <a:rPr lang="pt-BR" sz="4400" dirty="0">
                <a:solidFill>
                  <a:schemeClr val="bg1"/>
                </a:solidFill>
                <a:latin typeface="Myriad Pro" panose="020B0503030403020204" pitchFamily="34" charset="0"/>
              </a:rPr>
            </a:br>
            <a:r>
              <a:rPr lang="pt-BR" sz="6600" b="1" dirty="0">
                <a:solidFill>
                  <a:srgbClr val="CDAF69"/>
                </a:solidFill>
                <a:latin typeface="Myriad Pro" panose="020B0503030403020204" pitchFamily="34" charset="0"/>
              </a:rPr>
              <a:t>Ferramentas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5023143D-3178-6C7C-CFFD-CEE0BF71A0FB}"/>
              </a:ext>
            </a:extLst>
          </p:cNvPr>
          <p:cNvSpPr/>
          <p:nvPr/>
        </p:nvSpPr>
        <p:spPr>
          <a:xfrm>
            <a:off x="1269781" y="3928507"/>
            <a:ext cx="4488081" cy="172006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1FC13791-1F4D-AA97-2DBE-7168A1B465FD}"/>
              </a:ext>
            </a:extLst>
          </p:cNvPr>
          <p:cNvSpPr/>
          <p:nvPr/>
        </p:nvSpPr>
        <p:spPr>
          <a:xfrm>
            <a:off x="6667361" y="260085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87F35B34-8A55-F794-E6FF-4C1D663AD285}"/>
              </a:ext>
            </a:extLst>
          </p:cNvPr>
          <p:cNvSpPr/>
          <p:nvPr/>
        </p:nvSpPr>
        <p:spPr>
          <a:xfrm>
            <a:off x="6667361" y="300648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F43D186B-3B0B-225B-DCF1-9E2075294924}"/>
              </a:ext>
            </a:extLst>
          </p:cNvPr>
          <p:cNvSpPr/>
          <p:nvPr/>
        </p:nvSpPr>
        <p:spPr>
          <a:xfrm>
            <a:off x="6667361" y="335671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1893680F-3954-1167-30E1-EAAF9B1FB0C9}"/>
              </a:ext>
            </a:extLst>
          </p:cNvPr>
          <p:cNvSpPr/>
          <p:nvPr/>
        </p:nvSpPr>
        <p:spPr>
          <a:xfrm>
            <a:off x="6538483" y="2364509"/>
            <a:ext cx="5653517" cy="2850430"/>
          </a:xfrm>
          <a:prstGeom prst="roundRect">
            <a:avLst>
              <a:gd name="adj" fmla="val 1855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24AD8474-D598-E603-BB22-8ED139D6E3A9}"/>
              </a:ext>
            </a:extLst>
          </p:cNvPr>
          <p:cNvSpPr txBox="1"/>
          <p:nvPr/>
        </p:nvSpPr>
        <p:spPr>
          <a:xfrm>
            <a:off x="7181720" y="2520340"/>
            <a:ext cx="3725918" cy="2544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Organograma;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Agenda macro;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Mapeamento de tendências;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Plano de ação (PDCA);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DEIP (Diagnóstico Estratégico Integrado da Propriedade); 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Cadeia de valor.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86D7D646-C375-05B6-F00A-A24EBD76331E}"/>
              </a:ext>
            </a:extLst>
          </p:cNvPr>
          <p:cNvSpPr txBox="1"/>
          <p:nvPr/>
        </p:nvSpPr>
        <p:spPr>
          <a:xfrm>
            <a:off x="6538483" y="1397502"/>
            <a:ext cx="4138751" cy="889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sz="3200" b="1" dirty="0">
                <a:solidFill>
                  <a:srgbClr val="E0C375"/>
                </a:solidFill>
                <a:latin typeface="Myriad Pro" panose="020B0503030403020204" pitchFamily="34" charset="0"/>
              </a:rPr>
              <a:t>Planejamento e Gestão Estratégica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73E17F15-8863-82C2-5A3C-7B5067D78B5B}"/>
              </a:ext>
            </a:extLst>
          </p:cNvPr>
          <p:cNvSpPr/>
          <p:nvPr/>
        </p:nvSpPr>
        <p:spPr>
          <a:xfrm>
            <a:off x="6667361" y="3706931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41916D17-8BA7-2DC9-FB11-01C8DF863339}"/>
              </a:ext>
            </a:extLst>
          </p:cNvPr>
          <p:cNvSpPr/>
          <p:nvPr/>
        </p:nvSpPr>
        <p:spPr>
          <a:xfrm>
            <a:off x="6667361" y="412180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6334393D-BED9-C8BE-6E7F-DDAF00A917F6}"/>
              </a:ext>
            </a:extLst>
          </p:cNvPr>
          <p:cNvSpPr/>
          <p:nvPr/>
        </p:nvSpPr>
        <p:spPr>
          <a:xfrm>
            <a:off x="6667361" y="475279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977AA532-A1C6-7590-2084-2F3AA3F8801E}"/>
              </a:ext>
            </a:extLst>
          </p:cNvPr>
          <p:cNvCxnSpPr>
            <a:cxnSpLocks/>
          </p:cNvCxnSpPr>
          <p:nvPr/>
        </p:nvCxnSpPr>
        <p:spPr>
          <a:xfrm flipV="1">
            <a:off x="994514" y="-101636"/>
            <a:ext cx="0" cy="3277586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lipse 22">
            <a:extLst>
              <a:ext uri="{FF2B5EF4-FFF2-40B4-BE49-F238E27FC236}">
                <a16:creationId xmlns:a16="http://schemas.microsoft.com/office/drawing/2014/main" id="{CA9A3B6C-F93E-6444-E56C-F35DD0681A03}"/>
              </a:ext>
            </a:extLst>
          </p:cNvPr>
          <p:cNvSpPr/>
          <p:nvPr/>
        </p:nvSpPr>
        <p:spPr>
          <a:xfrm>
            <a:off x="895532" y="306921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6" name="Imagem 25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0073A4E4-65F2-4BFC-908E-5B2B799F371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614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110E3-2AF7-B6CA-9329-EF0B7F459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m 23" descr="Padrão do plano de fundo&#10;&#10;Descrição gerada automaticamente">
            <a:extLst>
              <a:ext uri="{FF2B5EF4-FFF2-40B4-BE49-F238E27FC236}">
                <a16:creationId xmlns:a16="http://schemas.microsoft.com/office/drawing/2014/main" id="{BB0B23C5-BBEB-FC48-7308-DC079A6E25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FD63F231-D5BB-9C57-D90D-ADDC087F7A87}"/>
              </a:ext>
            </a:extLst>
          </p:cNvPr>
          <p:cNvSpPr/>
          <p:nvPr/>
        </p:nvSpPr>
        <p:spPr>
          <a:xfrm>
            <a:off x="6412407" y="2064758"/>
            <a:ext cx="5779593" cy="3264623"/>
          </a:xfrm>
          <a:prstGeom prst="roundRect">
            <a:avLst>
              <a:gd name="adj" fmla="val 1855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 dirty="0"/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6530E8CD-3DC3-8C1D-5069-44510445B3A2}"/>
              </a:ext>
            </a:extLst>
          </p:cNvPr>
          <p:cNvSpPr txBox="1"/>
          <p:nvPr/>
        </p:nvSpPr>
        <p:spPr>
          <a:xfrm>
            <a:off x="6412407" y="1123786"/>
            <a:ext cx="5220786" cy="88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3200" b="1" dirty="0">
                <a:solidFill>
                  <a:srgbClr val="E0C375"/>
                </a:solidFill>
                <a:latin typeface="Myriad Pro" panose="020B0503030403020204" pitchFamily="34" charset="0"/>
              </a:rPr>
              <a:t>Gestão de Pessoas e</a:t>
            </a:r>
            <a:br>
              <a:rPr lang="pt-BR" sz="3200" b="1" dirty="0">
                <a:solidFill>
                  <a:srgbClr val="E0C375"/>
                </a:solidFill>
                <a:latin typeface="Myriad Pro" panose="020B0503030403020204" pitchFamily="34" charset="0"/>
              </a:rPr>
            </a:br>
            <a:r>
              <a:rPr lang="pt-BR" sz="3200" b="1" dirty="0">
                <a:solidFill>
                  <a:srgbClr val="E0C375"/>
                </a:solidFill>
                <a:latin typeface="Myriad Pro" panose="020B0503030403020204" pitchFamily="34" charset="0"/>
              </a:rPr>
              <a:t>desempenho profissional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C824B95A-EF52-2AC9-4769-E8B1D9FC9897}"/>
              </a:ext>
            </a:extLst>
          </p:cNvPr>
          <p:cNvSpPr/>
          <p:nvPr/>
        </p:nvSpPr>
        <p:spPr>
          <a:xfrm>
            <a:off x="6667361" y="230110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9F979358-3DBF-4F6C-050F-D1D9040BB38E}"/>
              </a:ext>
            </a:extLst>
          </p:cNvPr>
          <p:cNvSpPr/>
          <p:nvPr/>
        </p:nvSpPr>
        <p:spPr>
          <a:xfrm>
            <a:off x="6667361" y="267903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9DCB4724-D2C6-4169-9789-AD53466376C7}"/>
              </a:ext>
            </a:extLst>
          </p:cNvPr>
          <p:cNvSpPr/>
          <p:nvPr/>
        </p:nvSpPr>
        <p:spPr>
          <a:xfrm>
            <a:off x="6667361" y="306619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539CE9F-C229-4CE0-7463-079EFAC3A1A0}"/>
              </a:ext>
            </a:extLst>
          </p:cNvPr>
          <p:cNvSpPr txBox="1"/>
          <p:nvPr/>
        </p:nvSpPr>
        <p:spPr>
          <a:xfrm>
            <a:off x="6926766" y="2220590"/>
            <a:ext cx="4701816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Agenda 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emanal, mensal e reuniões;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Checklists;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da qualidade - 5S;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Teste de perfil comportamental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Matriz de prioridade;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PDI/PDE (Plano de Desenvolvimento Individual e de Equipe);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9box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D61A81A0-2B5E-C81F-BCB5-F5137949ECD3}"/>
              </a:ext>
            </a:extLst>
          </p:cNvPr>
          <p:cNvSpPr/>
          <p:nvPr/>
        </p:nvSpPr>
        <p:spPr>
          <a:xfrm>
            <a:off x="6667361" y="341641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42F228F9-9973-964C-9F0C-4C7C51E625A3}"/>
              </a:ext>
            </a:extLst>
          </p:cNvPr>
          <p:cNvSpPr/>
          <p:nvPr/>
        </p:nvSpPr>
        <p:spPr>
          <a:xfrm>
            <a:off x="895532" y="311539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17313928-3B46-6C45-2B8F-D21582679BB1}"/>
              </a:ext>
            </a:extLst>
          </p:cNvPr>
          <p:cNvSpPr/>
          <p:nvPr/>
        </p:nvSpPr>
        <p:spPr>
          <a:xfrm>
            <a:off x="6671198" y="380358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21EC421D-3A9A-4B50-E32A-115B3A1B2D8B}"/>
              </a:ext>
            </a:extLst>
          </p:cNvPr>
          <p:cNvSpPr/>
          <p:nvPr/>
        </p:nvSpPr>
        <p:spPr>
          <a:xfrm>
            <a:off x="6667361" y="419074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8D4B2ED7-F4A6-7B6C-B3AC-DF0FC7A8D628}"/>
              </a:ext>
            </a:extLst>
          </p:cNvPr>
          <p:cNvSpPr/>
          <p:nvPr/>
        </p:nvSpPr>
        <p:spPr>
          <a:xfrm>
            <a:off x="6667361" y="480502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8" name="Imagem 17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8726D5AD-183F-406E-B621-0FD67E721D6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BBF0E52A-9B07-48A6-A407-400459A17A01}"/>
              </a:ext>
            </a:extLst>
          </p:cNvPr>
          <p:cNvCxnSpPr>
            <a:cxnSpLocks/>
          </p:cNvCxnSpPr>
          <p:nvPr/>
        </p:nvCxnSpPr>
        <p:spPr>
          <a:xfrm flipV="1">
            <a:off x="994514" y="-101636"/>
            <a:ext cx="0" cy="3277586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tângulo 21">
            <a:extLst>
              <a:ext uri="{FF2B5EF4-FFF2-40B4-BE49-F238E27FC236}">
                <a16:creationId xmlns:a16="http://schemas.microsoft.com/office/drawing/2014/main" id="{AE4AC279-94E9-4AFF-9072-5D8B0DCBB705}"/>
              </a:ext>
            </a:extLst>
          </p:cNvPr>
          <p:cNvSpPr/>
          <p:nvPr/>
        </p:nvSpPr>
        <p:spPr>
          <a:xfrm>
            <a:off x="1269781" y="3928507"/>
            <a:ext cx="4488081" cy="172006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9E295162-0886-47BC-952E-5C113EB98637}"/>
              </a:ext>
            </a:extLst>
          </p:cNvPr>
          <p:cNvSpPr txBox="1"/>
          <p:nvPr/>
        </p:nvSpPr>
        <p:spPr>
          <a:xfrm>
            <a:off x="1130179" y="2941027"/>
            <a:ext cx="5220786" cy="132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pt-BR" sz="4400" dirty="0">
                <a:solidFill>
                  <a:schemeClr val="bg1"/>
                </a:solidFill>
                <a:latin typeface="Myriad Pro" panose="020B0503030403020204" pitchFamily="34" charset="0"/>
              </a:rPr>
              <a:t>Entrega de </a:t>
            </a:r>
            <a:br>
              <a:rPr lang="pt-BR" sz="4400" dirty="0">
                <a:solidFill>
                  <a:schemeClr val="bg1"/>
                </a:solidFill>
                <a:latin typeface="Myriad Pro" panose="020B0503030403020204" pitchFamily="34" charset="0"/>
              </a:rPr>
            </a:br>
            <a:r>
              <a:rPr lang="pt-BR" sz="6600" b="1" dirty="0">
                <a:solidFill>
                  <a:srgbClr val="CDAF69"/>
                </a:solidFill>
                <a:latin typeface="Myriad Pro" panose="020B0503030403020204" pitchFamily="34" charset="0"/>
              </a:rPr>
              <a:t>Ferramentas</a:t>
            </a:r>
          </a:p>
        </p:txBody>
      </p:sp>
    </p:spTree>
    <p:extLst>
      <p:ext uri="{BB962C8B-B14F-4D97-AF65-F5344CB8AC3E}">
        <p14:creationId xmlns:p14="http://schemas.microsoft.com/office/powerpoint/2010/main" val="224220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BF977E-5486-6F68-5748-A02D57AF0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m 23" descr="Padrão do plano de fundo&#10;&#10;Descrição gerada automaticamente">
            <a:extLst>
              <a:ext uri="{FF2B5EF4-FFF2-40B4-BE49-F238E27FC236}">
                <a16:creationId xmlns:a16="http://schemas.microsoft.com/office/drawing/2014/main" id="{67DEDFC9-1EAA-3F21-272A-4CCF4E461C4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9FE15D0D-0DBF-4AAC-64C6-F42D17D082D9}"/>
              </a:ext>
            </a:extLst>
          </p:cNvPr>
          <p:cNvSpPr/>
          <p:nvPr/>
        </p:nvSpPr>
        <p:spPr>
          <a:xfrm>
            <a:off x="6096000" y="2194068"/>
            <a:ext cx="6095980" cy="2281383"/>
          </a:xfrm>
          <a:prstGeom prst="roundRect">
            <a:avLst>
              <a:gd name="adj" fmla="val 1855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 dirty="0"/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2A50B866-BC1A-91B6-10C2-CB977F9AEA33}"/>
              </a:ext>
            </a:extLst>
          </p:cNvPr>
          <p:cNvSpPr txBox="1"/>
          <p:nvPr/>
        </p:nvSpPr>
        <p:spPr>
          <a:xfrm>
            <a:off x="6095999" y="1216683"/>
            <a:ext cx="5819771" cy="802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pt-BR" sz="3200" b="1" dirty="0">
                <a:solidFill>
                  <a:srgbClr val="CDAF69"/>
                </a:solidFill>
                <a:latin typeface="Myriad Pro" panose="020B0503030403020204" pitchFamily="34" charset="0"/>
              </a:rPr>
              <a:t>Processos e</a:t>
            </a:r>
          </a:p>
          <a:p>
            <a:pPr>
              <a:lnSpc>
                <a:spcPct val="70000"/>
              </a:lnSpc>
            </a:pPr>
            <a:r>
              <a:rPr lang="pt-BR" sz="3200" b="1" dirty="0">
                <a:solidFill>
                  <a:srgbClr val="CDAF69"/>
                </a:solidFill>
                <a:latin typeface="Myriad Pro" panose="020B0503030403020204" pitchFamily="34" charset="0"/>
              </a:rPr>
              <a:t>gestão econômica &amp; financeira 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98298520-27FB-451D-3568-0CDF758AF345}"/>
              </a:ext>
            </a:extLst>
          </p:cNvPr>
          <p:cNvSpPr/>
          <p:nvPr/>
        </p:nvSpPr>
        <p:spPr>
          <a:xfrm>
            <a:off x="6350954" y="243041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7DBF2AA7-C20B-39C1-0F32-39594B54BC8A}"/>
              </a:ext>
            </a:extLst>
          </p:cNvPr>
          <p:cNvSpPr/>
          <p:nvPr/>
        </p:nvSpPr>
        <p:spPr>
          <a:xfrm>
            <a:off x="6350954" y="280834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54196ECA-63ED-1EB8-24A9-EB380CC1F6FB}"/>
              </a:ext>
            </a:extLst>
          </p:cNvPr>
          <p:cNvSpPr/>
          <p:nvPr/>
        </p:nvSpPr>
        <p:spPr>
          <a:xfrm>
            <a:off x="6350954" y="319550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8C5F621-1619-48E4-2CEB-1CF09E32EEBB}"/>
              </a:ext>
            </a:extLst>
          </p:cNvPr>
          <p:cNvSpPr txBox="1"/>
          <p:nvPr/>
        </p:nvSpPr>
        <p:spPr>
          <a:xfrm>
            <a:off x="6610359" y="2349900"/>
            <a:ext cx="4904390" cy="1887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PDCA/SDCA;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Fluxograma;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POPs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(Procedimentos Operacionais Padrão);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Planilhas de fluxo de caixa e orçamento;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Regulamento interno.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271C9D52-6601-AD0A-0880-01BFB97264F2}"/>
              </a:ext>
            </a:extLst>
          </p:cNvPr>
          <p:cNvSpPr/>
          <p:nvPr/>
        </p:nvSpPr>
        <p:spPr>
          <a:xfrm>
            <a:off x="6350954" y="354572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4F766D26-E738-E7CD-1C2B-3394AC5FB12B}"/>
              </a:ext>
            </a:extLst>
          </p:cNvPr>
          <p:cNvSpPr/>
          <p:nvPr/>
        </p:nvSpPr>
        <p:spPr>
          <a:xfrm>
            <a:off x="909313" y="313679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BD4E655B-3D5C-C44E-E255-835E09AC9C1A}"/>
              </a:ext>
            </a:extLst>
          </p:cNvPr>
          <p:cNvSpPr/>
          <p:nvPr/>
        </p:nvSpPr>
        <p:spPr>
          <a:xfrm>
            <a:off x="6354791" y="393289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3" name="Imagem 12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6B989FA3-2CAC-4E66-8C1E-1DE9DDF9B4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11FA0E0B-9BC2-4A00-873D-0AB8F5F7760B}"/>
              </a:ext>
            </a:extLst>
          </p:cNvPr>
          <p:cNvCxnSpPr>
            <a:cxnSpLocks/>
          </p:cNvCxnSpPr>
          <p:nvPr/>
        </p:nvCxnSpPr>
        <p:spPr>
          <a:xfrm flipV="1">
            <a:off x="994514" y="-101636"/>
            <a:ext cx="0" cy="3277586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tângulo 19">
            <a:extLst>
              <a:ext uri="{FF2B5EF4-FFF2-40B4-BE49-F238E27FC236}">
                <a16:creationId xmlns:a16="http://schemas.microsoft.com/office/drawing/2014/main" id="{33DB0630-4747-499E-BCCF-5F9656017EB0}"/>
              </a:ext>
            </a:extLst>
          </p:cNvPr>
          <p:cNvSpPr/>
          <p:nvPr/>
        </p:nvSpPr>
        <p:spPr>
          <a:xfrm>
            <a:off x="1269781" y="3928507"/>
            <a:ext cx="4488081" cy="172006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9F47EBAD-DFC0-4EF2-A77B-A1C05F1C1A81}"/>
              </a:ext>
            </a:extLst>
          </p:cNvPr>
          <p:cNvSpPr txBox="1"/>
          <p:nvPr/>
        </p:nvSpPr>
        <p:spPr>
          <a:xfrm>
            <a:off x="1130179" y="2941027"/>
            <a:ext cx="5220786" cy="132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pt-BR" sz="4400" dirty="0">
                <a:solidFill>
                  <a:schemeClr val="bg1"/>
                </a:solidFill>
                <a:latin typeface="Myriad Pro" panose="020B0503030403020204" pitchFamily="34" charset="0"/>
              </a:rPr>
              <a:t>Entrega de </a:t>
            </a:r>
            <a:br>
              <a:rPr lang="pt-BR" sz="4400" dirty="0">
                <a:solidFill>
                  <a:schemeClr val="bg1"/>
                </a:solidFill>
                <a:latin typeface="Myriad Pro" panose="020B0503030403020204" pitchFamily="34" charset="0"/>
              </a:rPr>
            </a:br>
            <a:r>
              <a:rPr lang="pt-BR" sz="6600" b="1" dirty="0">
                <a:solidFill>
                  <a:srgbClr val="CDAF69"/>
                </a:solidFill>
                <a:latin typeface="Myriad Pro" panose="020B0503030403020204" pitchFamily="34" charset="0"/>
              </a:rPr>
              <a:t>Ferramentas</a:t>
            </a:r>
          </a:p>
        </p:txBody>
      </p:sp>
    </p:spTree>
    <p:extLst>
      <p:ext uri="{BB962C8B-B14F-4D97-AF65-F5344CB8AC3E}">
        <p14:creationId xmlns:p14="http://schemas.microsoft.com/office/powerpoint/2010/main" val="3223229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F382B35-9198-E944-BF12-8F2C9A621C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" y="0"/>
            <a:ext cx="12191993" cy="6857997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92822E93-DBDE-DB41-D4C5-1DD2C18DB5BD}"/>
              </a:ext>
            </a:extLst>
          </p:cNvPr>
          <p:cNvSpPr txBox="1"/>
          <p:nvPr/>
        </p:nvSpPr>
        <p:spPr>
          <a:xfrm>
            <a:off x="1764087" y="446517"/>
            <a:ext cx="8663826" cy="696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anose="020B0503030403020204" pitchFamily="34" charset="0"/>
              </a:rPr>
              <a:t>Alguns clientes </a:t>
            </a: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srgbClr val="E0C375"/>
                </a:solidFill>
                <a:effectLst/>
                <a:uLnTx/>
                <a:uFillTx/>
                <a:latin typeface="Myriad Pro" panose="020B0503030403020204" pitchFamily="34" charset="0"/>
              </a:rPr>
              <a:t>corporativos</a:t>
            </a:r>
          </a:p>
        </p:txBody>
      </p:sp>
      <p:pic>
        <p:nvPicPr>
          <p:cNvPr id="4" name="Imagem 3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C5EE38E2-6DF8-4FB1-8729-A0826557AEB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664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E3F9A8CD-F1AF-6349-6AD9-05105D3FE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72F9510C-42BA-A50C-EF69-B050C2A4E6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9969A7F1-077C-CEEC-E8A6-C8D7FE49DFF9}"/>
              </a:ext>
            </a:extLst>
          </p:cNvPr>
          <p:cNvSpPr/>
          <p:nvPr/>
        </p:nvSpPr>
        <p:spPr>
          <a:xfrm>
            <a:off x="7112197" y="965538"/>
            <a:ext cx="5079783" cy="755959"/>
          </a:xfrm>
          <a:prstGeom prst="roundRect">
            <a:avLst>
              <a:gd name="adj" fmla="val 2534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9" name="Retângulo: Cantos Arredondados 48">
            <a:extLst>
              <a:ext uri="{FF2B5EF4-FFF2-40B4-BE49-F238E27FC236}">
                <a16:creationId xmlns:a16="http://schemas.microsoft.com/office/drawing/2014/main" id="{02B4216D-99BD-EE08-6072-AA1E792AC3AA}"/>
              </a:ext>
            </a:extLst>
          </p:cNvPr>
          <p:cNvSpPr/>
          <p:nvPr/>
        </p:nvSpPr>
        <p:spPr>
          <a:xfrm>
            <a:off x="7112196" y="1815139"/>
            <a:ext cx="5079783" cy="755959"/>
          </a:xfrm>
          <a:prstGeom prst="roundRect">
            <a:avLst>
              <a:gd name="adj" fmla="val 2534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0" name="Retângulo: Cantos Arredondados 49">
            <a:extLst>
              <a:ext uri="{FF2B5EF4-FFF2-40B4-BE49-F238E27FC236}">
                <a16:creationId xmlns:a16="http://schemas.microsoft.com/office/drawing/2014/main" id="{BDAB8005-9D4C-68D6-DBEA-F15ADE598A6F}"/>
              </a:ext>
            </a:extLst>
          </p:cNvPr>
          <p:cNvSpPr/>
          <p:nvPr/>
        </p:nvSpPr>
        <p:spPr>
          <a:xfrm>
            <a:off x="7112217" y="2664740"/>
            <a:ext cx="5079783" cy="755959"/>
          </a:xfrm>
          <a:prstGeom prst="roundRect">
            <a:avLst>
              <a:gd name="adj" fmla="val 2534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1" name="Retângulo: Cantos Arredondados 50">
            <a:extLst>
              <a:ext uri="{FF2B5EF4-FFF2-40B4-BE49-F238E27FC236}">
                <a16:creationId xmlns:a16="http://schemas.microsoft.com/office/drawing/2014/main" id="{ABDB3E55-EDE8-6FB8-D96F-17536956F805}"/>
              </a:ext>
            </a:extLst>
          </p:cNvPr>
          <p:cNvSpPr/>
          <p:nvPr/>
        </p:nvSpPr>
        <p:spPr>
          <a:xfrm>
            <a:off x="7112195" y="3514340"/>
            <a:ext cx="5079783" cy="755959"/>
          </a:xfrm>
          <a:prstGeom prst="roundRect">
            <a:avLst>
              <a:gd name="adj" fmla="val 2534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2" name="Retângulo: Cantos Arredondados 51">
            <a:extLst>
              <a:ext uri="{FF2B5EF4-FFF2-40B4-BE49-F238E27FC236}">
                <a16:creationId xmlns:a16="http://schemas.microsoft.com/office/drawing/2014/main" id="{500E4DBF-6F8E-FDC0-0C5F-FE7B57BBF55F}"/>
              </a:ext>
            </a:extLst>
          </p:cNvPr>
          <p:cNvSpPr/>
          <p:nvPr/>
        </p:nvSpPr>
        <p:spPr>
          <a:xfrm>
            <a:off x="7112217" y="4363940"/>
            <a:ext cx="5079783" cy="755959"/>
          </a:xfrm>
          <a:prstGeom prst="roundRect">
            <a:avLst>
              <a:gd name="adj" fmla="val 2534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204065B6-B28A-EE60-F693-C663F8C25E61}"/>
              </a:ext>
            </a:extLst>
          </p:cNvPr>
          <p:cNvSpPr txBox="1"/>
          <p:nvPr/>
        </p:nvSpPr>
        <p:spPr>
          <a:xfrm>
            <a:off x="1028579" y="2534860"/>
            <a:ext cx="5220786" cy="1557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pt-BR" sz="4400" dirty="0">
                <a:solidFill>
                  <a:schemeClr val="bg1"/>
                </a:solidFill>
                <a:latin typeface="Myriad Pro" panose="020B0503030403020204" pitchFamily="34" charset="0"/>
              </a:rPr>
              <a:t>Modelos</a:t>
            </a:r>
            <a:r>
              <a:rPr lang="pt-BR" sz="6600" b="1" dirty="0">
                <a:solidFill>
                  <a:srgbClr val="CDAF69"/>
                </a:solidFill>
                <a:latin typeface="Myriad Pro" panose="020B0503030403020204" pitchFamily="34" charset="0"/>
              </a:rPr>
              <a:t> Educacionais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A981C22C-E3C4-3350-5A29-46C8BA6F3DC5}"/>
              </a:ext>
            </a:extLst>
          </p:cNvPr>
          <p:cNvSpPr/>
          <p:nvPr/>
        </p:nvSpPr>
        <p:spPr>
          <a:xfrm>
            <a:off x="1168182" y="3739943"/>
            <a:ext cx="3980872" cy="124129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A1991028-FF18-6C24-A7ED-B6953469DC34}"/>
              </a:ext>
            </a:extLst>
          </p:cNvPr>
          <p:cNvSpPr txBox="1"/>
          <p:nvPr/>
        </p:nvSpPr>
        <p:spPr>
          <a:xfrm>
            <a:off x="7333342" y="1072071"/>
            <a:ext cx="3685640" cy="393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24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 encontro presencial</a:t>
            </a:r>
            <a:r>
              <a:rPr lang="pt-BR" sz="2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9DBC7E25-B848-F0D6-9F39-1A7CD82D5028}"/>
              </a:ext>
            </a:extLst>
          </p:cNvPr>
          <p:cNvSpPr txBox="1"/>
          <p:nvPr/>
        </p:nvSpPr>
        <p:spPr>
          <a:xfrm>
            <a:off x="7354616" y="1349733"/>
            <a:ext cx="4514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1,5 dia, total de 12 horas por R$ 26.500,00. </a:t>
            </a:r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8D779D94-6D6E-F0D7-5019-ACB8BE1C7598}"/>
              </a:ext>
            </a:extLst>
          </p:cNvPr>
          <p:cNvSpPr txBox="1"/>
          <p:nvPr/>
        </p:nvSpPr>
        <p:spPr>
          <a:xfrm>
            <a:off x="7333341" y="1902110"/>
            <a:ext cx="4535386" cy="393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24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 encontros presenciais</a:t>
            </a: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0A50D230-43F4-8647-68E9-2A19FD03E6CC}"/>
              </a:ext>
            </a:extLst>
          </p:cNvPr>
          <p:cNvSpPr txBox="1"/>
          <p:nvPr/>
        </p:nvSpPr>
        <p:spPr>
          <a:xfrm>
            <a:off x="7354616" y="2182797"/>
            <a:ext cx="4695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1,5 dia, total de 36 horas por R$ 79.500,00.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407E946F-BAF7-6F4F-1F35-1CED764F4CEC}"/>
              </a:ext>
            </a:extLst>
          </p:cNvPr>
          <p:cNvSpPr txBox="1"/>
          <p:nvPr/>
        </p:nvSpPr>
        <p:spPr>
          <a:xfrm>
            <a:off x="7333342" y="2756758"/>
            <a:ext cx="4036622" cy="393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24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encontros presenciais</a:t>
            </a: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BF002473-D142-701A-93F1-FCEAEB536200}"/>
              </a:ext>
            </a:extLst>
          </p:cNvPr>
          <p:cNvSpPr txBox="1"/>
          <p:nvPr/>
        </p:nvSpPr>
        <p:spPr>
          <a:xfrm>
            <a:off x="7333341" y="3061826"/>
            <a:ext cx="4716990" cy="309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1,5 dia, total de 60 horas por R$ 132.500,00.</a:t>
            </a: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63E1EE3E-12FC-2BE1-2A32-5925139F9D1C}"/>
              </a:ext>
            </a:extLst>
          </p:cNvPr>
          <p:cNvSpPr txBox="1"/>
          <p:nvPr/>
        </p:nvSpPr>
        <p:spPr>
          <a:xfrm>
            <a:off x="7325245" y="3609683"/>
            <a:ext cx="3830078" cy="393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24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 encontros presenciais</a:t>
            </a: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3337B713-D9FE-BF43-4F16-F921EDB6EE30}"/>
              </a:ext>
            </a:extLst>
          </p:cNvPr>
          <p:cNvSpPr txBox="1"/>
          <p:nvPr/>
        </p:nvSpPr>
        <p:spPr>
          <a:xfrm>
            <a:off x="7354615" y="3913926"/>
            <a:ext cx="4663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1,5 dia, total de 84 horas por R$ 185.500,00.</a:t>
            </a:r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3494C0C3-7625-108F-931F-E506772FE181}"/>
              </a:ext>
            </a:extLst>
          </p:cNvPr>
          <p:cNvSpPr txBox="1"/>
          <p:nvPr/>
        </p:nvSpPr>
        <p:spPr>
          <a:xfrm>
            <a:off x="7333342" y="4434900"/>
            <a:ext cx="3830078" cy="393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24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 encontros presenciais</a:t>
            </a:r>
          </a:p>
        </p:txBody>
      </p: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703B21A5-7ABC-34C0-C854-59717D120A48}"/>
              </a:ext>
            </a:extLst>
          </p:cNvPr>
          <p:cNvSpPr txBox="1"/>
          <p:nvPr/>
        </p:nvSpPr>
        <p:spPr>
          <a:xfrm>
            <a:off x="7354615" y="4785413"/>
            <a:ext cx="4837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1,5 dia, total de 108 horas por R$ 238.500,00.</a:t>
            </a:r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44C91E03-8069-ED33-48A9-5D64D250527B}"/>
              </a:ext>
            </a:extLst>
          </p:cNvPr>
          <p:cNvSpPr txBox="1"/>
          <p:nvPr/>
        </p:nvSpPr>
        <p:spPr>
          <a:xfrm>
            <a:off x="1040786" y="5196576"/>
            <a:ext cx="10206614" cy="1448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Importante: No investimento dos programas estão inclusos os valores de instrutória, deslocamento, plataforma de ensino, governança do projeto e impostos.</a:t>
            </a:r>
          </a:p>
          <a:p>
            <a:pPr>
              <a:lnSpc>
                <a:spcPct val="150000"/>
              </a:lnSpc>
            </a:pPr>
            <a:r>
              <a:rPr lang="pt-BR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Os valores de hospedagem, sala de aula e </a:t>
            </a:r>
            <a:r>
              <a:rPr lang="pt-BR" sz="12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coffee</a:t>
            </a:r>
            <a:r>
              <a:rPr lang="pt-BR" sz="12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break </a:t>
            </a:r>
            <a:r>
              <a:rPr lang="pt-BR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terão de ser orçados conforme a demanda e local.</a:t>
            </a:r>
          </a:p>
          <a:p>
            <a:pPr>
              <a:lnSpc>
                <a:spcPct val="150000"/>
              </a:lnSpc>
            </a:pPr>
            <a:r>
              <a:rPr lang="pt-BR" sz="1200" dirty="0">
                <a:solidFill>
                  <a:schemeClr val="bg1"/>
                </a:solidFill>
                <a:latin typeface="Myriad Pro" panose="020B0503030403020204" pitchFamily="34" charset="0"/>
              </a:rPr>
              <a:t>*Para o modelo online síncrono cada encontro presencial de 12hs equivale a 3 encontros online de 2 horas cada.</a:t>
            </a:r>
          </a:p>
          <a:p>
            <a:pPr>
              <a:lnSpc>
                <a:spcPct val="150000"/>
              </a:lnSpc>
            </a:pPr>
            <a:r>
              <a:rPr lang="pt-BR" sz="1200" dirty="0">
                <a:solidFill>
                  <a:schemeClr val="bg1"/>
                </a:solidFill>
                <a:latin typeface="Myriad Pro" panose="020B0503030403020204" pitchFamily="34" charset="0"/>
              </a:rPr>
              <a:t>Encontros podem ser alternados com temas técnicos agronômicos e temas comportamentais/funcionais na área comercial.</a:t>
            </a:r>
          </a:p>
        </p:txBody>
      </p:sp>
      <p:pic>
        <p:nvPicPr>
          <p:cNvPr id="21" name="Imagem 20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CCF2843C-1A2D-496C-842D-2E46CCDA7F4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350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11EE4-D259-33EA-601B-0EB2B24FD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adrão do plano de fundo&#10;&#10;Descrição gerada automaticamente">
            <a:extLst>
              <a:ext uri="{FF2B5EF4-FFF2-40B4-BE49-F238E27FC236}">
                <a16:creationId xmlns:a16="http://schemas.microsoft.com/office/drawing/2014/main" id="{4EAB6AB3-9652-6BFC-7057-F2FA42FBEA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7CC9D90B-0089-FDA0-B5AC-3652A2FBA18C}"/>
              </a:ext>
            </a:extLst>
          </p:cNvPr>
          <p:cNvSpPr/>
          <p:nvPr/>
        </p:nvSpPr>
        <p:spPr>
          <a:xfrm>
            <a:off x="5894668" y="1780337"/>
            <a:ext cx="5779593" cy="4079546"/>
          </a:xfrm>
          <a:prstGeom prst="roundRect">
            <a:avLst>
              <a:gd name="adj" fmla="val 1855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 dirty="0"/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94FF7483-6BF5-3DCC-661E-ADE302EB2615}"/>
              </a:ext>
            </a:extLst>
          </p:cNvPr>
          <p:cNvSpPr txBox="1"/>
          <p:nvPr/>
        </p:nvSpPr>
        <p:spPr>
          <a:xfrm>
            <a:off x="1000870" y="2798152"/>
            <a:ext cx="4714130" cy="9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600" b="1" dirty="0">
                <a:solidFill>
                  <a:srgbClr val="CDAF69"/>
                </a:solidFill>
                <a:latin typeface="Myriad Pro" panose="020B0503030403020204" pitchFamily="34" charset="0"/>
              </a:rPr>
              <a:t>recorrentes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0E809E3E-E33E-3C36-5720-926480B2CF19}"/>
              </a:ext>
            </a:extLst>
          </p:cNvPr>
          <p:cNvSpPr txBox="1"/>
          <p:nvPr/>
        </p:nvSpPr>
        <p:spPr>
          <a:xfrm>
            <a:off x="1069561" y="3586797"/>
            <a:ext cx="4653070" cy="16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 com maiores dores* entre os Consultores Técnico de Venda.</a:t>
            </a:r>
          </a:p>
          <a:p>
            <a:pPr>
              <a:lnSpc>
                <a:spcPct val="130000"/>
              </a:lnSpc>
            </a:pP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*com base nos programas técnicos dos últimos 5 anos, com mais de 1300 </a:t>
            </a:r>
            <a:r>
              <a:rPr lang="pt-BR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RTVs</a:t>
            </a: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pt-BR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CTVs</a:t>
            </a: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 gerentes técnico/comercial.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BF46AC25-D079-90D5-57BA-DC2D6A45352D}"/>
              </a:ext>
            </a:extLst>
          </p:cNvPr>
          <p:cNvSpPr/>
          <p:nvPr/>
        </p:nvSpPr>
        <p:spPr>
          <a:xfrm>
            <a:off x="1140473" y="3344741"/>
            <a:ext cx="3980872" cy="124129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6C06ED85-D658-A5B2-98A3-721A4C43F75A}"/>
              </a:ext>
            </a:extLst>
          </p:cNvPr>
          <p:cNvSpPr/>
          <p:nvPr/>
        </p:nvSpPr>
        <p:spPr>
          <a:xfrm>
            <a:off x="889305" y="311837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CF19B266-0C64-3538-5420-A82089093E0B}"/>
              </a:ext>
            </a:extLst>
          </p:cNvPr>
          <p:cNvCxnSpPr>
            <a:cxnSpLocks/>
          </p:cNvCxnSpPr>
          <p:nvPr/>
        </p:nvCxnSpPr>
        <p:spPr>
          <a:xfrm flipV="1">
            <a:off x="982213" y="3233285"/>
            <a:ext cx="0" cy="3965878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aixaDeTexto 2">
            <a:extLst>
              <a:ext uri="{FF2B5EF4-FFF2-40B4-BE49-F238E27FC236}">
                <a16:creationId xmlns:a16="http://schemas.microsoft.com/office/drawing/2014/main" id="{2CE5E0D5-B7E1-75AC-79EE-AC03B8FA6E28}"/>
              </a:ext>
            </a:extLst>
          </p:cNvPr>
          <p:cNvSpPr txBox="1"/>
          <p:nvPr/>
        </p:nvSpPr>
        <p:spPr>
          <a:xfrm>
            <a:off x="978877" y="2404649"/>
            <a:ext cx="4653070" cy="605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pt-BR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Temas mais 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05D649D-4097-A3F0-CDA3-1688FDACCC91}"/>
              </a:ext>
            </a:extLst>
          </p:cNvPr>
          <p:cNvSpPr txBox="1"/>
          <p:nvPr/>
        </p:nvSpPr>
        <p:spPr>
          <a:xfrm>
            <a:off x="6359146" y="2036806"/>
            <a:ext cx="4336563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Fertilidade do solo (química, física e biologia do solo);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5F80F462-E5C5-3C3F-8BB7-F7515CB090D4}"/>
              </a:ext>
            </a:extLst>
          </p:cNvPr>
          <p:cNvSpPr/>
          <p:nvPr/>
        </p:nvSpPr>
        <p:spPr>
          <a:xfrm>
            <a:off x="6114473" y="210219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E84BFA3E-B94C-D212-1FDD-0EAC6080388C}"/>
              </a:ext>
            </a:extLst>
          </p:cNvPr>
          <p:cNvSpPr/>
          <p:nvPr/>
        </p:nvSpPr>
        <p:spPr>
          <a:xfrm>
            <a:off x="6114473" y="284358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D89C7414-5CB4-9A39-8E62-149F69E53D9A}"/>
              </a:ext>
            </a:extLst>
          </p:cNvPr>
          <p:cNvSpPr/>
          <p:nvPr/>
        </p:nvSpPr>
        <p:spPr>
          <a:xfrm>
            <a:off x="6114473" y="357227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3" name="Elipse 32">
            <a:extLst>
              <a:ext uri="{FF2B5EF4-FFF2-40B4-BE49-F238E27FC236}">
                <a16:creationId xmlns:a16="http://schemas.microsoft.com/office/drawing/2014/main" id="{95526D6A-25E5-A5B9-B04A-047C9A97CCA5}"/>
              </a:ext>
            </a:extLst>
          </p:cNvPr>
          <p:cNvSpPr/>
          <p:nvPr/>
        </p:nvSpPr>
        <p:spPr>
          <a:xfrm>
            <a:off x="6114472" y="4070531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E3520A20-BFFA-9192-6961-AB459D871904}"/>
              </a:ext>
            </a:extLst>
          </p:cNvPr>
          <p:cNvSpPr/>
          <p:nvPr/>
        </p:nvSpPr>
        <p:spPr>
          <a:xfrm>
            <a:off x="6114472" y="479921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938F0D2E-23E5-0AA3-4805-19B5E48090B5}"/>
              </a:ext>
            </a:extLst>
          </p:cNvPr>
          <p:cNvSpPr txBox="1"/>
          <p:nvPr/>
        </p:nvSpPr>
        <p:spPr>
          <a:xfrm>
            <a:off x="6359145" y="2773802"/>
            <a:ext cx="4336563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Manejo para altas produtividades de soja, milho, trigo ou feijão;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31917315-8EDC-EBEA-C7AD-0F8B2F48D05C}"/>
              </a:ext>
            </a:extLst>
          </p:cNvPr>
          <p:cNvSpPr txBox="1"/>
          <p:nvPr/>
        </p:nvSpPr>
        <p:spPr>
          <a:xfrm>
            <a:off x="6359144" y="3510798"/>
            <a:ext cx="4850643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Fisiologia vegetal e estratégias nutricionais;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05EAFDC8-77B4-0EAA-4014-DC62C0BAD3D2}"/>
              </a:ext>
            </a:extLst>
          </p:cNvPr>
          <p:cNvSpPr txBox="1"/>
          <p:nvPr/>
        </p:nvSpPr>
        <p:spPr>
          <a:xfrm>
            <a:off x="6359144" y="3998495"/>
            <a:ext cx="5324856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Proteção de cultivos de forma prática/aplicável com base em pesquisa x fazendas comerciais;</a:t>
            </a: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ABDFF354-B1CC-A7C6-7897-7435B32E6BA3}"/>
              </a:ext>
            </a:extLst>
          </p:cNvPr>
          <p:cNvSpPr txBox="1"/>
          <p:nvPr/>
        </p:nvSpPr>
        <p:spPr>
          <a:xfrm>
            <a:off x="6359144" y="4735491"/>
            <a:ext cx="5324856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Tecnologia de aplicação de sólidos e líquidos: (tipos de bicos, ordem de mistura no tanque, incompatibilidades, qualidade operacional, distribuidoras de adubo, </a:t>
            </a:r>
            <a:r>
              <a:rPr lang="pt-BR" sz="1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plantabilidade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 </a:t>
            </a:r>
            <a:r>
              <a:rPr lang="pt-BR" sz="1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).</a:t>
            </a: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F17AF56D-C42B-4E21-C05F-2A7D7204D8C1}"/>
              </a:ext>
            </a:extLst>
          </p:cNvPr>
          <p:cNvSpPr txBox="1"/>
          <p:nvPr/>
        </p:nvSpPr>
        <p:spPr>
          <a:xfrm>
            <a:off x="6020745" y="1311203"/>
            <a:ext cx="2869874" cy="495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sz="3200" b="1" dirty="0">
                <a:solidFill>
                  <a:srgbClr val="E0C375"/>
                </a:solidFill>
                <a:latin typeface="Myriad Pro" panose="020B0503030403020204" pitchFamily="34" charset="0"/>
              </a:rPr>
              <a:t>Área técnica:</a:t>
            </a:r>
          </a:p>
        </p:txBody>
      </p:sp>
      <p:pic>
        <p:nvPicPr>
          <p:cNvPr id="21" name="Imagem 20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AC076665-C6C8-4DBB-B0EA-B10F048B239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185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715719-4499-8BD7-16F0-DD9F3D123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adrão do plano de fundo&#10;&#10;Descrição gerada automaticamente">
            <a:extLst>
              <a:ext uri="{FF2B5EF4-FFF2-40B4-BE49-F238E27FC236}">
                <a16:creationId xmlns:a16="http://schemas.microsoft.com/office/drawing/2014/main" id="{8D864946-90E1-EDFA-067F-0CD52B41F5A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05F6579B-D67B-2263-B9E0-B0E422F41254}"/>
              </a:ext>
            </a:extLst>
          </p:cNvPr>
          <p:cNvSpPr/>
          <p:nvPr/>
        </p:nvSpPr>
        <p:spPr>
          <a:xfrm>
            <a:off x="387927" y="2872509"/>
            <a:ext cx="11239143" cy="3477969"/>
          </a:xfrm>
          <a:prstGeom prst="roundRect">
            <a:avLst>
              <a:gd name="adj" fmla="val 1855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 dirty="0"/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F8EAE923-EBDF-7859-38D0-8904628BABDD}"/>
              </a:ext>
            </a:extLst>
          </p:cNvPr>
          <p:cNvSpPr txBox="1"/>
          <p:nvPr/>
        </p:nvSpPr>
        <p:spPr>
          <a:xfrm>
            <a:off x="1000870" y="1547523"/>
            <a:ext cx="5609931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4400" b="1" dirty="0">
                <a:solidFill>
                  <a:srgbClr val="CDAF69"/>
                </a:solidFill>
                <a:latin typeface="Myriad Pro" panose="020B0503030403020204" pitchFamily="34" charset="0"/>
              </a:rPr>
              <a:t>Comportamental &amp;</a:t>
            </a:r>
          </a:p>
          <a:p>
            <a:pPr>
              <a:lnSpc>
                <a:spcPct val="80000"/>
              </a:lnSpc>
            </a:pPr>
            <a:r>
              <a:rPr lang="pt-BR" sz="4400" b="1" dirty="0">
                <a:solidFill>
                  <a:srgbClr val="CDAF69"/>
                </a:solidFill>
                <a:latin typeface="Myriad Pro" panose="020B0503030403020204" pitchFamily="34" charset="0"/>
              </a:rPr>
              <a:t>funcional: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DC6B0D36-C37B-080C-DC3E-19D8899EED12}"/>
              </a:ext>
            </a:extLst>
          </p:cNvPr>
          <p:cNvSpPr/>
          <p:nvPr/>
        </p:nvSpPr>
        <p:spPr>
          <a:xfrm>
            <a:off x="1140473" y="1897759"/>
            <a:ext cx="3980872" cy="124129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105FC30-BBB5-816D-5218-24E1C30A9EA0}"/>
              </a:ext>
            </a:extLst>
          </p:cNvPr>
          <p:cNvSpPr/>
          <p:nvPr/>
        </p:nvSpPr>
        <p:spPr>
          <a:xfrm>
            <a:off x="889305" y="1867741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1BACF183-5FBC-B6D7-FCF1-DD889FCE7331}"/>
              </a:ext>
            </a:extLst>
          </p:cNvPr>
          <p:cNvCxnSpPr>
            <a:cxnSpLocks/>
          </p:cNvCxnSpPr>
          <p:nvPr/>
        </p:nvCxnSpPr>
        <p:spPr>
          <a:xfrm flipV="1">
            <a:off x="982213" y="-65538"/>
            <a:ext cx="0" cy="2035123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aixaDeTexto 2">
            <a:extLst>
              <a:ext uri="{FF2B5EF4-FFF2-40B4-BE49-F238E27FC236}">
                <a16:creationId xmlns:a16="http://schemas.microsoft.com/office/drawing/2014/main" id="{87294925-744F-2A96-ABAA-52208AB6D969}"/>
              </a:ext>
            </a:extLst>
          </p:cNvPr>
          <p:cNvSpPr txBox="1"/>
          <p:nvPr/>
        </p:nvSpPr>
        <p:spPr>
          <a:xfrm>
            <a:off x="1076472" y="956600"/>
            <a:ext cx="4653070" cy="605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pt-BR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CE60B38-06C0-38F7-79E2-453BA15FCEA1}"/>
              </a:ext>
            </a:extLst>
          </p:cNvPr>
          <p:cNvSpPr txBox="1"/>
          <p:nvPr/>
        </p:nvSpPr>
        <p:spPr>
          <a:xfrm>
            <a:off x="954332" y="3193987"/>
            <a:ext cx="4897351" cy="840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Entendendo de perfil comportamental e como utiliza-lo a seu favor nas negociações e relação interpessoais;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1796BD17-94F4-754E-F447-DAE86C4934B2}"/>
              </a:ext>
            </a:extLst>
          </p:cNvPr>
          <p:cNvSpPr/>
          <p:nvPr/>
        </p:nvSpPr>
        <p:spPr>
          <a:xfrm>
            <a:off x="756370" y="324501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E2155890-FB0A-E0F6-2E47-8F3BE40B1C19}"/>
              </a:ext>
            </a:extLst>
          </p:cNvPr>
          <p:cNvSpPr/>
          <p:nvPr/>
        </p:nvSpPr>
        <p:spPr>
          <a:xfrm>
            <a:off x="756370" y="418422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93BBA7B4-2840-2479-EBDB-2B32D821ED28}"/>
              </a:ext>
            </a:extLst>
          </p:cNvPr>
          <p:cNvSpPr/>
          <p:nvPr/>
        </p:nvSpPr>
        <p:spPr>
          <a:xfrm>
            <a:off x="756370" y="488237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3" name="Elipse 32">
            <a:extLst>
              <a:ext uri="{FF2B5EF4-FFF2-40B4-BE49-F238E27FC236}">
                <a16:creationId xmlns:a16="http://schemas.microsoft.com/office/drawing/2014/main" id="{D0B7B7CC-BCEE-A72B-F270-6201C1778008}"/>
              </a:ext>
            </a:extLst>
          </p:cNvPr>
          <p:cNvSpPr/>
          <p:nvPr/>
        </p:nvSpPr>
        <p:spPr>
          <a:xfrm>
            <a:off x="6067281" y="322597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C9E2A4F4-75E5-0A2F-A34B-47788CA37221}"/>
              </a:ext>
            </a:extLst>
          </p:cNvPr>
          <p:cNvSpPr/>
          <p:nvPr/>
        </p:nvSpPr>
        <p:spPr>
          <a:xfrm>
            <a:off x="6067281" y="389986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128C5775-3FFF-D4A9-A97A-EAEFCA751897}"/>
              </a:ext>
            </a:extLst>
          </p:cNvPr>
          <p:cNvSpPr txBox="1"/>
          <p:nvPr/>
        </p:nvSpPr>
        <p:spPr>
          <a:xfrm>
            <a:off x="954333" y="4131907"/>
            <a:ext cx="4163984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Vendas consultivas, negociação, contorno de objeções;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93078CF6-AB2B-1FAC-FC2A-44ABFF166C2A}"/>
              </a:ext>
            </a:extLst>
          </p:cNvPr>
          <p:cNvSpPr txBox="1"/>
          <p:nvPr/>
        </p:nvSpPr>
        <p:spPr>
          <a:xfrm>
            <a:off x="954333" y="4820528"/>
            <a:ext cx="4657606" cy="840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Planejamento em vendas de acordo com as ferramentas que você dispõe e perfil do seu cliente;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F80A840A-E2DF-D0F7-9076-55BC798C0019}"/>
              </a:ext>
            </a:extLst>
          </p:cNvPr>
          <p:cNvSpPr txBox="1"/>
          <p:nvPr/>
        </p:nvSpPr>
        <p:spPr>
          <a:xfrm>
            <a:off x="6265244" y="3167919"/>
            <a:ext cx="5112947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Cultura, oratória, postura de profissional, senso de pertencimento, olho de “dono”;</a:t>
            </a: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EFB101C8-ADE6-D959-16C9-7F3DC2FC8F10}"/>
              </a:ext>
            </a:extLst>
          </p:cNvPr>
          <p:cNvSpPr txBox="1"/>
          <p:nvPr/>
        </p:nvSpPr>
        <p:spPr>
          <a:xfrm>
            <a:off x="6265244" y="3856540"/>
            <a:ext cx="5112947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da emoção, inteligência emocional, modelos mentais, gestão de conflitos;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2EDEF32-C002-F583-007C-B38C3F26E696}"/>
              </a:ext>
            </a:extLst>
          </p:cNvPr>
          <p:cNvSpPr txBox="1"/>
          <p:nvPr/>
        </p:nvSpPr>
        <p:spPr>
          <a:xfrm>
            <a:off x="6265244" y="4545162"/>
            <a:ext cx="4752729" cy="840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Comunicação assertiva, comunicação com as novas gerações, PNL – o corpo fala, leitura do cliente;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B9D96A7-AF67-AC07-D937-9B289B79D736}"/>
              </a:ext>
            </a:extLst>
          </p:cNvPr>
          <p:cNvSpPr txBox="1"/>
          <p:nvPr/>
        </p:nvSpPr>
        <p:spPr>
          <a:xfrm>
            <a:off x="6265244" y="5483084"/>
            <a:ext cx="5112947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do tempo e território para alta performance em vendas.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546EA250-6B14-5F9C-E021-7CE6E7EE7C1F}"/>
              </a:ext>
            </a:extLst>
          </p:cNvPr>
          <p:cNvSpPr/>
          <p:nvPr/>
        </p:nvSpPr>
        <p:spPr>
          <a:xfrm>
            <a:off x="6069029" y="460264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81050951-0EED-ADD3-B234-A0494ADDEA7B}"/>
              </a:ext>
            </a:extLst>
          </p:cNvPr>
          <p:cNvSpPr/>
          <p:nvPr/>
        </p:nvSpPr>
        <p:spPr>
          <a:xfrm>
            <a:off x="6067280" y="552176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3" name="Imagem 22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B4BA996D-BC84-40ED-968F-E8474D381A1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8761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6D3DB426-FD11-6656-779A-840BB2EAD3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C9240404-A9FF-39CA-2C5C-A2AC975F7B2E}"/>
              </a:ext>
            </a:extLst>
          </p:cNvPr>
          <p:cNvSpPr txBox="1"/>
          <p:nvPr/>
        </p:nvSpPr>
        <p:spPr>
          <a:xfrm>
            <a:off x="3208979" y="2733012"/>
            <a:ext cx="5774042" cy="109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8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Disciplinas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8C72101-C9A6-6B24-9A98-FA5296A12F42}"/>
              </a:ext>
            </a:extLst>
          </p:cNvPr>
          <p:cNvSpPr txBox="1"/>
          <p:nvPr/>
        </p:nvSpPr>
        <p:spPr>
          <a:xfrm>
            <a:off x="4208128" y="3611106"/>
            <a:ext cx="3775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Rehagro</a:t>
            </a:r>
            <a:endParaRPr lang="pt-BR" sz="4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Imagem 7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4E6ADEF3-88AD-431F-AF0F-12E893B1853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243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3976169-2CB9-1D2C-89ED-88060B6833B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0"/>
            <a:ext cx="12191980" cy="6867571"/>
          </a:xfrm>
          <a:prstGeom prst="rect">
            <a:avLst/>
          </a:prstGeom>
        </p:spPr>
      </p:pic>
      <p:pic>
        <p:nvPicPr>
          <p:cNvPr id="37" name="Imagem 36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96129FE0-B73D-EBAD-7646-04A5C5B13A2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F3633090-1899-05C5-8EFF-2BE3CE0BC3E0}"/>
              </a:ext>
            </a:extLst>
          </p:cNvPr>
          <p:cNvSpPr txBox="1"/>
          <p:nvPr/>
        </p:nvSpPr>
        <p:spPr>
          <a:xfrm>
            <a:off x="6359147" y="1950710"/>
            <a:ext cx="5354552" cy="3586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Manejo para altas produtividades;</a:t>
            </a:r>
          </a:p>
          <a:p>
            <a:pPr>
              <a:lnSpc>
                <a:spcPct val="160000"/>
              </a:lnSpc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Fertilidade do solo e nutrição de plantas;</a:t>
            </a:r>
          </a:p>
          <a:p>
            <a:pPr>
              <a:lnSpc>
                <a:spcPct val="160000"/>
              </a:lnSpc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Tecnologia de aplicação e mecanização agrícola;</a:t>
            </a:r>
          </a:p>
          <a:p>
            <a:pPr>
              <a:lnSpc>
                <a:spcPct val="160000"/>
              </a:lnSpc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Fisiologia vegetal;</a:t>
            </a:r>
          </a:p>
          <a:p>
            <a:pPr>
              <a:lnSpc>
                <a:spcPct val="160000"/>
              </a:lnSpc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Fitopatologia e nematologia;</a:t>
            </a:r>
          </a:p>
          <a:p>
            <a:pPr>
              <a:lnSpc>
                <a:spcPct val="160000"/>
              </a:lnSpc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Entomologia;</a:t>
            </a:r>
          </a:p>
          <a:p>
            <a:pPr>
              <a:lnSpc>
                <a:spcPct val="160000"/>
              </a:lnSpc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Plantas daninhas;</a:t>
            </a:r>
          </a:p>
          <a:p>
            <a:pPr>
              <a:lnSpc>
                <a:spcPct val="16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Mercado futuro da soja e milho.</a:t>
            </a:r>
            <a:endParaRPr lang="pt-B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3B23E807-5E20-5372-D3F8-14115FD73274}"/>
              </a:ext>
            </a:extLst>
          </p:cNvPr>
          <p:cNvSpPr/>
          <p:nvPr/>
        </p:nvSpPr>
        <p:spPr>
          <a:xfrm>
            <a:off x="6114473" y="216387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3DAF95A1-2809-CFD7-7D96-76F7FD49E4AD}"/>
              </a:ext>
            </a:extLst>
          </p:cNvPr>
          <p:cNvSpPr/>
          <p:nvPr/>
        </p:nvSpPr>
        <p:spPr>
          <a:xfrm>
            <a:off x="6114473" y="257854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863A07E8-0951-2D42-2E71-1F407D41DDD1}"/>
              </a:ext>
            </a:extLst>
          </p:cNvPr>
          <p:cNvSpPr/>
          <p:nvPr/>
        </p:nvSpPr>
        <p:spPr>
          <a:xfrm>
            <a:off x="6114473" y="304695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DDC17A94-5CEA-512D-FB4F-F28D693E363D}"/>
              </a:ext>
            </a:extLst>
          </p:cNvPr>
          <p:cNvSpPr/>
          <p:nvPr/>
        </p:nvSpPr>
        <p:spPr>
          <a:xfrm>
            <a:off x="6114473" y="346918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86DA5DBB-EE7A-0326-C863-24260832E698}"/>
              </a:ext>
            </a:extLst>
          </p:cNvPr>
          <p:cNvSpPr/>
          <p:nvPr/>
        </p:nvSpPr>
        <p:spPr>
          <a:xfrm>
            <a:off x="6114473" y="390745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547B174C-1539-3F25-1677-D629D19DCA10}"/>
              </a:ext>
            </a:extLst>
          </p:cNvPr>
          <p:cNvSpPr/>
          <p:nvPr/>
        </p:nvSpPr>
        <p:spPr>
          <a:xfrm>
            <a:off x="6114472" y="434802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AB5BCA18-95C9-3986-1BB9-B4D1CC7C4816}"/>
              </a:ext>
            </a:extLst>
          </p:cNvPr>
          <p:cNvSpPr/>
          <p:nvPr/>
        </p:nvSpPr>
        <p:spPr>
          <a:xfrm>
            <a:off x="6114472" y="480547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B24ABF37-55AE-9574-09B9-85B34CA41D9B}"/>
              </a:ext>
            </a:extLst>
          </p:cNvPr>
          <p:cNvSpPr txBox="1"/>
          <p:nvPr/>
        </p:nvSpPr>
        <p:spPr>
          <a:xfrm>
            <a:off x="1341956" y="2962347"/>
            <a:ext cx="4227571" cy="158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Produção de Grãos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98301F73-065C-B82A-3FA8-779E1B8C186C}"/>
              </a:ext>
            </a:extLst>
          </p:cNvPr>
          <p:cNvSpPr txBox="1"/>
          <p:nvPr/>
        </p:nvSpPr>
        <p:spPr>
          <a:xfrm>
            <a:off x="1341956" y="2316016"/>
            <a:ext cx="3775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Área: </a:t>
            </a: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39A31467-E4EA-FC23-F126-8C23CC02D6FF}"/>
              </a:ext>
            </a:extLst>
          </p:cNvPr>
          <p:cNvSpPr/>
          <p:nvPr/>
        </p:nvSpPr>
        <p:spPr>
          <a:xfrm>
            <a:off x="2590889" y="4243388"/>
            <a:ext cx="2166849" cy="101956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9A9CA4C3-6345-43E1-BF75-EF268908E05D}"/>
              </a:ext>
            </a:extLst>
          </p:cNvPr>
          <p:cNvSpPr/>
          <p:nvPr/>
        </p:nvSpPr>
        <p:spPr>
          <a:xfrm>
            <a:off x="6123992" y="521505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24572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BE51635-EC71-DE54-E94E-CB3684392EB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1"/>
            <a:ext cx="12191997" cy="6857999"/>
          </a:xfrm>
          <a:prstGeom prst="rect">
            <a:avLst/>
          </a:prstGeom>
        </p:spPr>
      </p:pic>
      <p:sp>
        <p:nvSpPr>
          <p:cNvPr id="30" name="Retângulo 29">
            <a:extLst>
              <a:ext uri="{FF2B5EF4-FFF2-40B4-BE49-F238E27FC236}">
                <a16:creationId xmlns:a16="http://schemas.microsoft.com/office/drawing/2014/main" id="{B32186DB-CAEB-6DED-1298-BC25B8202893}"/>
              </a:ext>
            </a:extLst>
          </p:cNvPr>
          <p:cNvSpPr/>
          <p:nvPr/>
        </p:nvSpPr>
        <p:spPr>
          <a:xfrm>
            <a:off x="1764146" y="4059944"/>
            <a:ext cx="3805382" cy="92042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CBA68BC-6862-9B78-764A-47FCF9A3CA7C}"/>
              </a:ext>
            </a:extLst>
          </p:cNvPr>
          <p:cNvSpPr txBox="1"/>
          <p:nvPr/>
        </p:nvSpPr>
        <p:spPr>
          <a:xfrm>
            <a:off x="902458" y="3195162"/>
            <a:ext cx="49595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transformando fazendas em </a:t>
            </a:r>
            <a:r>
              <a:rPr lang="pt-BR" sz="3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negócios lucrativos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7607D41D-507A-C0DB-0974-4A915F91AF1D}"/>
              </a:ext>
            </a:extLst>
          </p:cNvPr>
          <p:cNvSpPr txBox="1"/>
          <p:nvPr/>
        </p:nvSpPr>
        <p:spPr>
          <a:xfrm>
            <a:off x="902458" y="1797692"/>
            <a:ext cx="4800763" cy="158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Há mais de 22 ANOS</a:t>
            </a:r>
            <a:endParaRPr lang="pt-BR" sz="11300" b="1" dirty="0">
              <a:solidFill>
                <a:srgbClr val="CDAF6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9" name="Imagem 18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96129FE0-B73D-EBAD-7646-04A5C5B13A2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pic>
        <p:nvPicPr>
          <p:cNvPr id="9" name="Imagem 14" descr="Ícone&#10;&#10;Descrição gerada automaticamente">
            <a:extLst>
              <a:ext uri="{FF2B5EF4-FFF2-40B4-BE49-F238E27FC236}">
                <a16:creationId xmlns:a16="http://schemas.microsoft.com/office/drawing/2014/main" id="{8BFAAA78-611B-F647-8FD3-DB93E6026D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72" y="3122582"/>
            <a:ext cx="569250" cy="517499"/>
          </a:xfrm>
          <a:prstGeom prst="rect">
            <a:avLst/>
          </a:prstGeom>
        </p:spPr>
      </p:pic>
      <p:pic>
        <p:nvPicPr>
          <p:cNvPr id="11" name="Imagem 16" descr="Ícone&#10;&#10;Descrição gerada automaticamente">
            <a:extLst>
              <a:ext uri="{FF2B5EF4-FFF2-40B4-BE49-F238E27FC236}">
                <a16:creationId xmlns:a16="http://schemas.microsoft.com/office/drawing/2014/main" id="{040B61BE-302F-9A26-A670-0E65C1B2A53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5698" y="3122582"/>
            <a:ext cx="705264" cy="467123"/>
          </a:xfrm>
          <a:prstGeom prst="rect">
            <a:avLst/>
          </a:prstGeom>
        </p:spPr>
      </p:pic>
      <p:pic>
        <p:nvPicPr>
          <p:cNvPr id="12" name="Imagem 18" descr="Ícone&#10;&#10;Descrição gerada automaticamente">
            <a:extLst>
              <a:ext uri="{FF2B5EF4-FFF2-40B4-BE49-F238E27FC236}">
                <a16:creationId xmlns:a16="http://schemas.microsoft.com/office/drawing/2014/main" id="{325C7704-6FB4-79E1-E54E-232F13DBD79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1957" y="3122583"/>
            <a:ext cx="569249" cy="517499"/>
          </a:xfrm>
          <a:prstGeom prst="rect">
            <a:avLst/>
          </a:prstGeom>
        </p:spPr>
      </p:pic>
      <p:sp>
        <p:nvSpPr>
          <p:cNvPr id="13" name="CaixaDeTexto 19">
            <a:extLst>
              <a:ext uri="{FF2B5EF4-FFF2-40B4-BE49-F238E27FC236}">
                <a16:creationId xmlns:a16="http://schemas.microsoft.com/office/drawing/2014/main" id="{9B49D073-FB23-3916-9EAC-A7EDBFD97FE6}"/>
              </a:ext>
            </a:extLst>
          </p:cNvPr>
          <p:cNvSpPr txBox="1"/>
          <p:nvPr/>
        </p:nvSpPr>
        <p:spPr>
          <a:xfrm>
            <a:off x="6007953" y="3715961"/>
            <a:ext cx="193725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Consultoria</a:t>
            </a:r>
          </a:p>
        </p:txBody>
      </p:sp>
      <p:sp>
        <p:nvSpPr>
          <p:cNvPr id="14" name="CaixaDeTexto 20">
            <a:extLst>
              <a:ext uri="{FF2B5EF4-FFF2-40B4-BE49-F238E27FC236}">
                <a16:creationId xmlns:a16="http://schemas.microsoft.com/office/drawing/2014/main" id="{FBF54BB1-2859-5DCF-247A-2EB0EE1A948B}"/>
              </a:ext>
            </a:extLst>
          </p:cNvPr>
          <p:cNvSpPr txBox="1"/>
          <p:nvPr/>
        </p:nvSpPr>
        <p:spPr>
          <a:xfrm>
            <a:off x="9745029" y="3715961"/>
            <a:ext cx="177646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Laboratório</a:t>
            </a:r>
          </a:p>
        </p:txBody>
      </p:sp>
      <p:sp>
        <p:nvSpPr>
          <p:cNvPr id="15" name="CaixaDeTexto 21">
            <a:extLst>
              <a:ext uri="{FF2B5EF4-FFF2-40B4-BE49-F238E27FC236}">
                <a16:creationId xmlns:a16="http://schemas.microsoft.com/office/drawing/2014/main" id="{62E8517A-D262-1054-BD0C-5DED253DD35E}"/>
              </a:ext>
            </a:extLst>
          </p:cNvPr>
          <p:cNvSpPr txBox="1"/>
          <p:nvPr/>
        </p:nvSpPr>
        <p:spPr>
          <a:xfrm>
            <a:off x="7426461" y="3737986"/>
            <a:ext cx="1629465" cy="294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Ensino</a:t>
            </a:r>
          </a:p>
        </p:txBody>
      </p:sp>
      <p:cxnSp>
        <p:nvCxnSpPr>
          <p:cNvPr id="17" name="Conector reto 24">
            <a:extLst>
              <a:ext uri="{FF2B5EF4-FFF2-40B4-BE49-F238E27FC236}">
                <a16:creationId xmlns:a16="http://schemas.microsoft.com/office/drawing/2014/main" id="{6CBA83AF-F720-A755-EF13-A5405858E93A}"/>
              </a:ext>
            </a:extLst>
          </p:cNvPr>
          <p:cNvCxnSpPr>
            <a:cxnSpLocks/>
          </p:cNvCxnSpPr>
          <p:nvPr/>
        </p:nvCxnSpPr>
        <p:spPr>
          <a:xfrm>
            <a:off x="8897154" y="3122582"/>
            <a:ext cx="0" cy="921996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">
            <a:extLst>
              <a:ext uri="{FF2B5EF4-FFF2-40B4-BE49-F238E27FC236}">
                <a16:creationId xmlns:a16="http://schemas.microsoft.com/office/drawing/2014/main" id="{91B93B17-B34B-3B2A-D7B6-4AB0F66AC863}"/>
              </a:ext>
            </a:extLst>
          </p:cNvPr>
          <p:cNvCxnSpPr>
            <a:cxnSpLocks/>
          </p:cNvCxnSpPr>
          <p:nvPr/>
        </p:nvCxnSpPr>
        <p:spPr>
          <a:xfrm>
            <a:off x="7630109" y="3122582"/>
            <a:ext cx="0" cy="921996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m 18" descr="Ícone&#10;&#10;Descrição gerada automaticamente">
            <a:extLst>
              <a:ext uri="{FF2B5EF4-FFF2-40B4-BE49-F238E27FC236}">
                <a16:creationId xmlns:a16="http://schemas.microsoft.com/office/drawing/2014/main" id="{2FDD18FB-F26E-486B-B1DC-3C4D935C685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5904" y="3122582"/>
            <a:ext cx="569249" cy="517499"/>
          </a:xfrm>
          <a:prstGeom prst="rect">
            <a:avLst/>
          </a:prstGeom>
        </p:spPr>
      </p:pic>
      <p:sp>
        <p:nvSpPr>
          <p:cNvPr id="20" name="CaixaDeTexto 20">
            <a:extLst>
              <a:ext uri="{FF2B5EF4-FFF2-40B4-BE49-F238E27FC236}">
                <a16:creationId xmlns:a16="http://schemas.microsoft.com/office/drawing/2014/main" id="{DA4DC824-48BC-4830-9247-B089BD3EA384}"/>
              </a:ext>
            </a:extLst>
          </p:cNvPr>
          <p:cNvSpPr txBox="1"/>
          <p:nvPr/>
        </p:nvSpPr>
        <p:spPr>
          <a:xfrm>
            <a:off x="8510603" y="3715961"/>
            <a:ext cx="177646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Pesquisa</a:t>
            </a:r>
          </a:p>
        </p:txBody>
      </p:sp>
      <p:cxnSp>
        <p:nvCxnSpPr>
          <p:cNvPr id="22" name="Conector reto 24">
            <a:extLst>
              <a:ext uri="{FF2B5EF4-FFF2-40B4-BE49-F238E27FC236}">
                <a16:creationId xmlns:a16="http://schemas.microsoft.com/office/drawing/2014/main" id="{D0BF14E9-9E49-4496-82C8-EB61376DD826}"/>
              </a:ext>
            </a:extLst>
          </p:cNvPr>
          <p:cNvCxnSpPr>
            <a:cxnSpLocks/>
          </p:cNvCxnSpPr>
          <p:nvPr/>
        </p:nvCxnSpPr>
        <p:spPr>
          <a:xfrm>
            <a:off x="9978255" y="3110494"/>
            <a:ext cx="0" cy="921996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lipse 17">
            <a:extLst>
              <a:ext uri="{FF2B5EF4-FFF2-40B4-BE49-F238E27FC236}">
                <a16:creationId xmlns:a16="http://schemas.microsoft.com/office/drawing/2014/main" id="{F32251E3-DC51-586E-5BC9-B838DA979C97}"/>
              </a:ext>
            </a:extLst>
          </p:cNvPr>
          <p:cNvSpPr/>
          <p:nvPr/>
        </p:nvSpPr>
        <p:spPr>
          <a:xfrm>
            <a:off x="6877598" y="417339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23FA7907-A412-87BA-8D59-DB2B152521B9}"/>
              </a:ext>
            </a:extLst>
          </p:cNvPr>
          <p:cNvSpPr/>
          <p:nvPr/>
        </p:nvSpPr>
        <p:spPr>
          <a:xfrm>
            <a:off x="8129205" y="417339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AF342E38-D775-B7DF-87AB-F13B0CADC2DC}"/>
              </a:ext>
            </a:extLst>
          </p:cNvPr>
          <p:cNvSpPr/>
          <p:nvPr/>
        </p:nvSpPr>
        <p:spPr>
          <a:xfrm>
            <a:off x="9301496" y="417339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D8F971C1-6EC4-9311-D5A9-53BF67E05635}"/>
              </a:ext>
            </a:extLst>
          </p:cNvPr>
          <p:cNvSpPr/>
          <p:nvPr/>
        </p:nvSpPr>
        <p:spPr>
          <a:xfrm>
            <a:off x="10534281" y="416646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924364B1-144B-F78F-DAE6-2B1A69DCEC4A}"/>
              </a:ext>
            </a:extLst>
          </p:cNvPr>
          <p:cNvCxnSpPr>
            <a:cxnSpLocks/>
          </p:cNvCxnSpPr>
          <p:nvPr/>
        </p:nvCxnSpPr>
        <p:spPr>
          <a:xfrm>
            <a:off x="1764146" y="4272380"/>
            <a:ext cx="8876145" cy="0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643FED21-EFF5-8B3C-4869-EC2E660365D8}"/>
              </a:ext>
            </a:extLst>
          </p:cNvPr>
          <p:cNvSpPr/>
          <p:nvPr/>
        </p:nvSpPr>
        <p:spPr>
          <a:xfrm>
            <a:off x="683491" y="-5423163"/>
            <a:ext cx="5324461" cy="5772326"/>
          </a:xfrm>
          <a:prstGeom prst="roundRect">
            <a:avLst>
              <a:gd name="adj" fmla="val 4319"/>
            </a:avLst>
          </a:prstGeom>
          <a:noFill/>
          <a:ln>
            <a:solidFill>
              <a:srgbClr val="E0C375"/>
            </a:solidFill>
          </a:ln>
          <a:effectLst>
            <a:glow rad="101600">
              <a:srgbClr val="E0C375">
                <a:alpha val="10196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3A4B5DE3-8971-3E69-BA19-2EA6527A1708}"/>
              </a:ext>
            </a:extLst>
          </p:cNvPr>
          <p:cNvSpPr txBox="1"/>
          <p:nvPr/>
        </p:nvSpPr>
        <p:spPr>
          <a:xfrm>
            <a:off x="6400802" y="2285829"/>
            <a:ext cx="47290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Nossos </a:t>
            </a:r>
            <a:r>
              <a:rPr lang="pt-BR" sz="32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negócios:</a:t>
            </a:r>
          </a:p>
        </p:txBody>
      </p:sp>
    </p:spTree>
    <p:extLst>
      <p:ext uri="{BB962C8B-B14F-4D97-AF65-F5344CB8AC3E}">
        <p14:creationId xmlns:p14="http://schemas.microsoft.com/office/powerpoint/2010/main" val="13798066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86CE6-2E06-E840-53F6-30FCCE4D4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7D4179FF-75A5-2754-B62A-1A92F8F90EE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-32012"/>
            <a:ext cx="12191980" cy="6890011"/>
          </a:xfrm>
          <a:prstGeom prst="rect">
            <a:avLst/>
          </a:prstGeom>
        </p:spPr>
      </p:pic>
      <p:pic>
        <p:nvPicPr>
          <p:cNvPr id="37" name="Imagem 36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DBDCE234-0569-9C82-F8F7-42F68E35C7B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76FE6075-5DF6-04F9-EB82-517E724E624B}"/>
              </a:ext>
            </a:extLst>
          </p:cNvPr>
          <p:cNvSpPr txBox="1"/>
          <p:nvPr/>
        </p:nvSpPr>
        <p:spPr>
          <a:xfrm>
            <a:off x="6303729" y="1635624"/>
            <a:ext cx="5354552" cy="4029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Manejo para altas produtividades; 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Fertilidade e nutrição;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Colheita e pós-colheita;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Fisiologia vegetal;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Plantas daninhas;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Fitopatologia e nematologia;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Entomologia;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Irrigação;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Mercado futuro do café.</a:t>
            </a:r>
            <a:endParaRPr lang="pt-B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882B1218-7787-37BF-EDA2-47CBD06147FD}"/>
              </a:ext>
            </a:extLst>
          </p:cNvPr>
          <p:cNvSpPr/>
          <p:nvPr/>
        </p:nvSpPr>
        <p:spPr>
          <a:xfrm>
            <a:off x="6059055" y="184879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38B576B2-613D-C90A-40EF-455965796914}"/>
              </a:ext>
            </a:extLst>
          </p:cNvPr>
          <p:cNvSpPr/>
          <p:nvPr/>
        </p:nvSpPr>
        <p:spPr>
          <a:xfrm>
            <a:off x="6059055" y="226345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CD9D56B7-FA52-780F-40D8-E80DA00BE9A0}"/>
              </a:ext>
            </a:extLst>
          </p:cNvPr>
          <p:cNvSpPr/>
          <p:nvPr/>
        </p:nvSpPr>
        <p:spPr>
          <a:xfrm>
            <a:off x="6059055" y="273186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C3A1F013-0D3D-3750-BB07-54DF486F0769}"/>
              </a:ext>
            </a:extLst>
          </p:cNvPr>
          <p:cNvSpPr/>
          <p:nvPr/>
        </p:nvSpPr>
        <p:spPr>
          <a:xfrm>
            <a:off x="6059055" y="315409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F6ABC809-3F3F-6F8F-D41A-B094915F7F2A}"/>
              </a:ext>
            </a:extLst>
          </p:cNvPr>
          <p:cNvSpPr/>
          <p:nvPr/>
        </p:nvSpPr>
        <p:spPr>
          <a:xfrm>
            <a:off x="6059055" y="359237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DC4317E1-C195-3315-1863-EBB304EAF0C3}"/>
              </a:ext>
            </a:extLst>
          </p:cNvPr>
          <p:cNvSpPr/>
          <p:nvPr/>
        </p:nvSpPr>
        <p:spPr>
          <a:xfrm>
            <a:off x="6059054" y="403293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9F785BCC-3B8A-4759-0811-0B04FCC542A3}"/>
              </a:ext>
            </a:extLst>
          </p:cNvPr>
          <p:cNvSpPr/>
          <p:nvPr/>
        </p:nvSpPr>
        <p:spPr>
          <a:xfrm>
            <a:off x="6059054" y="4490391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239C6F4B-19C9-B0E2-C010-25AB95C797B4}"/>
              </a:ext>
            </a:extLst>
          </p:cNvPr>
          <p:cNvSpPr txBox="1"/>
          <p:nvPr/>
        </p:nvSpPr>
        <p:spPr>
          <a:xfrm>
            <a:off x="1831482" y="3149863"/>
            <a:ext cx="4227571" cy="158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Produção de Café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3034F5C9-781B-E41E-984D-524EEB123BA0}"/>
              </a:ext>
            </a:extLst>
          </p:cNvPr>
          <p:cNvSpPr txBox="1"/>
          <p:nvPr/>
        </p:nvSpPr>
        <p:spPr>
          <a:xfrm>
            <a:off x="1831482" y="2503532"/>
            <a:ext cx="3775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Área: </a:t>
            </a: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E0F5BE01-38EA-BA06-B616-9EBF41CB08F3}"/>
              </a:ext>
            </a:extLst>
          </p:cNvPr>
          <p:cNvSpPr/>
          <p:nvPr/>
        </p:nvSpPr>
        <p:spPr>
          <a:xfrm>
            <a:off x="3039537" y="4429202"/>
            <a:ext cx="1811460" cy="122377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BF43B15C-F12D-E8EF-4805-61B2D5CBF898}"/>
              </a:ext>
            </a:extLst>
          </p:cNvPr>
          <p:cNvSpPr/>
          <p:nvPr/>
        </p:nvSpPr>
        <p:spPr>
          <a:xfrm>
            <a:off x="6059053" y="489587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48A4BB87-BBAA-46B1-AF7D-8E0EA8DC8CFF}"/>
              </a:ext>
            </a:extLst>
          </p:cNvPr>
          <p:cNvSpPr/>
          <p:nvPr/>
        </p:nvSpPr>
        <p:spPr>
          <a:xfrm>
            <a:off x="6068574" y="536260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814409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2E1D8-75C8-AA0F-FA52-71B48D489B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0232F8A0-6DD3-48E3-6AEA-BB3C753C95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-4304"/>
            <a:ext cx="12191980" cy="6856718"/>
          </a:xfrm>
          <a:prstGeom prst="rect">
            <a:avLst/>
          </a:prstGeom>
        </p:spPr>
      </p:pic>
      <p:pic>
        <p:nvPicPr>
          <p:cNvPr id="37" name="Imagem 36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C4FB1390-3BA5-6CAB-4633-1AB1BA50C65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24" name="Elipse 6">
            <a:extLst>
              <a:ext uri="{FF2B5EF4-FFF2-40B4-BE49-F238E27FC236}">
                <a16:creationId xmlns:a16="http://schemas.microsoft.com/office/drawing/2014/main" id="{063D133F-4860-A86E-461E-1CFAA43B092D}"/>
              </a:ext>
            </a:extLst>
          </p:cNvPr>
          <p:cNvSpPr/>
          <p:nvPr/>
        </p:nvSpPr>
        <p:spPr>
          <a:xfrm>
            <a:off x="6321359" y="1376919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Elipse 11">
            <a:extLst>
              <a:ext uri="{FF2B5EF4-FFF2-40B4-BE49-F238E27FC236}">
                <a16:creationId xmlns:a16="http://schemas.microsoft.com/office/drawing/2014/main" id="{9B3E8618-9E9E-5F29-CD65-495F8674EEF3}"/>
              </a:ext>
            </a:extLst>
          </p:cNvPr>
          <p:cNvSpPr/>
          <p:nvPr/>
        </p:nvSpPr>
        <p:spPr>
          <a:xfrm>
            <a:off x="6321359" y="179361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8" name="Elipse 14">
            <a:extLst>
              <a:ext uri="{FF2B5EF4-FFF2-40B4-BE49-F238E27FC236}">
                <a16:creationId xmlns:a16="http://schemas.microsoft.com/office/drawing/2014/main" id="{39B3A3A8-B684-110A-DFC5-D04D97A80677}"/>
              </a:ext>
            </a:extLst>
          </p:cNvPr>
          <p:cNvSpPr/>
          <p:nvPr/>
        </p:nvSpPr>
        <p:spPr>
          <a:xfrm>
            <a:off x="6321359" y="2210311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0" name="Elipse 15">
            <a:extLst>
              <a:ext uri="{FF2B5EF4-FFF2-40B4-BE49-F238E27FC236}">
                <a16:creationId xmlns:a16="http://schemas.microsoft.com/office/drawing/2014/main" id="{577BD39E-19D5-3E02-7099-70AC31F527A8}"/>
              </a:ext>
            </a:extLst>
          </p:cNvPr>
          <p:cNvSpPr/>
          <p:nvPr/>
        </p:nvSpPr>
        <p:spPr>
          <a:xfrm>
            <a:off x="6321359" y="262700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2" name="Elipse 16">
            <a:extLst>
              <a:ext uri="{FF2B5EF4-FFF2-40B4-BE49-F238E27FC236}">
                <a16:creationId xmlns:a16="http://schemas.microsoft.com/office/drawing/2014/main" id="{939E2E0E-D99C-B134-4F1E-496DBD0572C7}"/>
              </a:ext>
            </a:extLst>
          </p:cNvPr>
          <p:cNvSpPr/>
          <p:nvPr/>
        </p:nvSpPr>
        <p:spPr>
          <a:xfrm>
            <a:off x="6321359" y="304370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1CB652C9-A190-CDA6-0DAF-44981E8C87DD}"/>
              </a:ext>
            </a:extLst>
          </p:cNvPr>
          <p:cNvSpPr txBox="1"/>
          <p:nvPr/>
        </p:nvSpPr>
        <p:spPr>
          <a:xfrm>
            <a:off x="1402083" y="1996854"/>
            <a:ext cx="3775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Área: </a:t>
            </a:r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7BE1CAB4-2890-75B1-7749-F15D5D6E0ADA}"/>
              </a:ext>
            </a:extLst>
          </p:cNvPr>
          <p:cNvSpPr/>
          <p:nvPr/>
        </p:nvSpPr>
        <p:spPr>
          <a:xfrm>
            <a:off x="2583284" y="3909166"/>
            <a:ext cx="2184544" cy="171925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38" name="Elipse 2">
            <a:extLst>
              <a:ext uri="{FF2B5EF4-FFF2-40B4-BE49-F238E27FC236}">
                <a16:creationId xmlns:a16="http://schemas.microsoft.com/office/drawing/2014/main" id="{10B81D8E-9D92-D8DB-EA61-C7A539683A19}"/>
              </a:ext>
            </a:extLst>
          </p:cNvPr>
          <p:cNvSpPr/>
          <p:nvPr/>
        </p:nvSpPr>
        <p:spPr>
          <a:xfrm>
            <a:off x="6321359" y="3475049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5A4DB0EB-582D-4D13-6F83-15F0C09F6D83}"/>
              </a:ext>
            </a:extLst>
          </p:cNvPr>
          <p:cNvSpPr txBox="1"/>
          <p:nvPr/>
        </p:nvSpPr>
        <p:spPr>
          <a:xfrm>
            <a:off x="1317022" y="2655714"/>
            <a:ext cx="4227571" cy="158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Pecuária de Corte</a:t>
            </a: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C04BD165-CCB9-15E6-A3CE-02ABBAEFE95B}"/>
              </a:ext>
            </a:extLst>
          </p:cNvPr>
          <p:cNvSpPr txBox="1"/>
          <p:nvPr/>
        </p:nvSpPr>
        <p:spPr>
          <a:xfrm>
            <a:off x="6579911" y="1626608"/>
            <a:ext cx="1964014" cy="4635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Reprodução;</a:t>
            </a: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74F9A01B-EC4F-B43F-F3FD-D8A11D8B02A4}"/>
              </a:ext>
            </a:extLst>
          </p:cNvPr>
          <p:cNvSpPr txBox="1"/>
          <p:nvPr/>
        </p:nvSpPr>
        <p:spPr>
          <a:xfrm>
            <a:off x="6579911" y="2595599"/>
            <a:ext cx="1391784" cy="319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Sanidade;</a:t>
            </a: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DC32CD5F-898D-F574-8FA5-A7F5049EE46A}"/>
              </a:ext>
            </a:extLst>
          </p:cNvPr>
          <p:cNvSpPr txBox="1"/>
          <p:nvPr/>
        </p:nvSpPr>
        <p:spPr>
          <a:xfrm>
            <a:off x="6579910" y="2162728"/>
            <a:ext cx="1964013" cy="326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Nutrição;</a:t>
            </a:r>
          </a:p>
        </p:txBody>
      </p: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6B3900FC-5339-801B-F2E5-5B1A9E24B9D2}"/>
              </a:ext>
            </a:extLst>
          </p:cNvPr>
          <p:cNvSpPr txBox="1"/>
          <p:nvPr/>
        </p:nvSpPr>
        <p:spPr>
          <a:xfrm>
            <a:off x="6579911" y="3475048"/>
            <a:ext cx="2292627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Confinamento;</a:t>
            </a: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E24FF307-13E2-C5CB-EC2D-40C48219B888}"/>
              </a:ext>
            </a:extLst>
          </p:cNvPr>
          <p:cNvSpPr txBox="1"/>
          <p:nvPr/>
        </p:nvSpPr>
        <p:spPr>
          <a:xfrm>
            <a:off x="6579910" y="2992030"/>
            <a:ext cx="5612090" cy="541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Planejamento </a:t>
            </a:r>
            <a:r>
              <a:rPr lang="pt-BR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forrageiro e manejo de pastagens; </a:t>
            </a:r>
          </a:p>
          <a:p>
            <a:pPr>
              <a:lnSpc>
                <a:spcPct val="80000"/>
              </a:lnSpc>
            </a:pPr>
            <a:endParaRPr lang="pt-BR" u="none" strike="noStrike" dirty="0">
              <a:solidFill>
                <a:schemeClr val="bg1"/>
              </a:solidFill>
              <a:effectLst/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48" name="CaixaDeTexto 47">
            <a:extLst>
              <a:ext uri="{FF2B5EF4-FFF2-40B4-BE49-F238E27FC236}">
                <a16:creationId xmlns:a16="http://schemas.microsoft.com/office/drawing/2014/main" id="{152E409F-BC7F-35D7-8DBC-66B7C6C599D3}"/>
              </a:ext>
            </a:extLst>
          </p:cNvPr>
          <p:cNvSpPr txBox="1"/>
          <p:nvPr/>
        </p:nvSpPr>
        <p:spPr>
          <a:xfrm>
            <a:off x="6579911" y="3825617"/>
            <a:ext cx="4509276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Integração lavoura pecuária;</a:t>
            </a:r>
          </a:p>
        </p:txBody>
      </p:sp>
      <p:sp>
        <p:nvSpPr>
          <p:cNvPr id="49" name="Espaço Reservado para Conteúdo 2">
            <a:extLst>
              <a:ext uri="{FF2B5EF4-FFF2-40B4-BE49-F238E27FC236}">
                <a16:creationId xmlns:a16="http://schemas.microsoft.com/office/drawing/2014/main" id="{7192EB76-7C58-463D-2AFE-B6A297DA3FA7}"/>
              </a:ext>
            </a:extLst>
          </p:cNvPr>
          <p:cNvSpPr txBox="1">
            <a:spLocks/>
          </p:cNvSpPr>
          <p:nvPr/>
        </p:nvSpPr>
        <p:spPr>
          <a:xfrm>
            <a:off x="6579911" y="4218062"/>
            <a:ext cx="4227571" cy="2959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Gestão econômica e financeira; </a:t>
            </a:r>
          </a:p>
        </p:txBody>
      </p: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5016CADE-4CE7-AAAF-BE1C-44475C8583E0}"/>
              </a:ext>
            </a:extLst>
          </p:cNvPr>
          <p:cNvSpPr txBox="1"/>
          <p:nvPr/>
        </p:nvSpPr>
        <p:spPr>
          <a:xfrm>
            <a:off x="6579911" y="1347287"/>
            <a:ext cx="6721752" cy="541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Manejo de produção de cria, recria e engorda;</a:t>
            </a:r>
          </a:p>
          <a:p>
            <a:pPr>
              <a:lnSpc>
                <a:spcPct val="80000"/>
              </a:lnSpc>
            </a:pPr>
            <a:endParaRPr lang="pt-BR" u="none" strike="noStrike" dirty="0">
              <a:solidFill>
                <a:schemeClr val="bg1"/>
              </a:solidFill>
              <a:effectLst/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53" name="Elipse 14">
            <a:extLst>
              <a:ext uri="{FF2B5EF4-FFF2-40B4-BE49-F238E27FC236}">
                <a16:creationId xmlns:a16="http://schemas.microsoft.com/office/drawing/2014/main" id="{CE8B4CE9-4AAD-027F-3FA7-2E7D69F5FD41}"/>
              </a:ext>
            </a:extLst>
          </p:cNvPr>
          <p:cNvSpPr/>
          <p:nvPr/>
        </p:nvSpPr>
        <p:spPr>
          <a:xfrm>
            <a:off x="6321359" y="423935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5" name="Elipse 11">
            <a:extLst>
              <a:ext uri="{FF2B5EF4-FFF2-40B4-BE49-F238E27FC236}">
                <a16:creationId xmlns:a16="http://schemas.microsoft.com/office/drawing/2014/main" id="{175EEA85-1E34-E635-3FEA-2DEB9D24E692}"/>
              </a:ext>
            </a:extLst>
          </p:cNvPr>
          <p:cNvSpPr/>
          <p:nvPr/>
        </p:nvSpPr>
        <p:spPr>
          <a:xfrm>
            <a:off x="6321359" y="3865521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1" name="Espaço Reservado para Conteúdo 2">
            <a:extLst>
              <a:ext uri="{FF2B5EF4-FFF2-40B4-BE49-F238E27FC236}">
                <a16:creationId xmlns:a16="http://schemas.microsoft.com/office/drawing/2014/main" id="{B49994BD-64FF-4ED8-B64B-AC7ED3B8D0BF}"/>
              </a:ext>
            </a:extLst>
          </p:cNvPr>
          <p:cNvSpPr txBox="1">
            <a:spLocks/>
          </p:cNvSpPr>
          <p:nvPr/>
        </p:nvSpPr>
        <p:spPr>
          <a:xfrm>
            <a:off x="6575144" y="4586511"/>
            <a:ext cx="3038841" cy="294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Mercado futuro do boi.</a:t>
            </a:r>
          </a:p>
        </p:txBody>
      </p:sp>
      <p:sp>
        <p:nvSpPr>
          <p:cNvPr id="56" name="Elipse 14">
            <a:extLst>
              <a:ext uri="{FF2B5EF4-FFF2-40B4-BE49-F238E27FC236}">
                <a16:creationId xmlns:a16="http://schemas.microsoft.com/office/drawing/2014/main" id="{C6B8A542-86F6-4EF8-A028-E2AA4E29D1D0}"/>
              </a:ext>
            </a:extLst>
          </p:cNvPr>
          <p:cNvSpPr/>
          <p:nvPr/>
        </p:nvSpPr>
        <p:spPr>
          <a:xfrm>
            <a:off x="6316592" y="462035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698501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C3836-93A4-4556-6E4C-BC6DBDD7A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02882BAA-7ECE-E029-C3B2-E8230843163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0"/>
            <a:ext cx="12191980" cy="6856718"/>
          </a:xfrm>
          <a:prstGeom prst="rect">
            <a:avLst/>
          </a:prstGeom>
        </p:spPr>
      </p:pic>
      <p:pic>
        <p:nvPicPr>
          <p:cNvPr id="37" name="Imagem 36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58A81245-79C7-53D0-B378-5CBA2CF09B6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" name="Elipse 6">
            <a:extLst>
              <a:ext uri="{FF2B5EF4-FFF2-40B4-BE49-F238E27FC236}">
                <a16:creationId xmlns:a16="http://schemas.microsoft.com/office/drawing/2014/main" id="{E26FEA2A-93E4-DB2E-CDCB-B05559A5925C}"/>
              </a:ext>
            </a:extLst>
          </p:cNvPr>
          <p:cNvSpPr/>
          <p:nvPr/>
        </p:nvSpPr>
        <p:spPr>
          <a:xfrm>
            <a:off x="6469504" y="1733189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" name="Elipse 11">
            <a:extLst>
              <a:ext uri="{FF2B5EF4-FFF2-40B4-BE49-F238E27FC236}">
                <a16:creationId xmlns:a16="http://schemas.microsoft.com/office/drawing/2014/main" id="{C45A404E-64B6-D609-AE61-8991E034C410}"/>
              </a:ext>
            </a:extLst>
          </p:cNvPr>
          <p:cNvSpPr/>
          <p:nvPr/>
        </p:nvSpPr>
        <p:spPr>
          <a:xfrm>
            <a:off x="6469504" y="2138615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26" name="Elipse 14">
            <a:extLst>
              <a:ext uri="{FF2B5EF4-FFF2-40B4-BE49-F238E27FC236}">
                <a16:creationId xmlns:a16="http://schemas.microsoft.com/office/drawing/2014/main" id="{6FE73838-04FB-BCFE-E634-D5A1D98A141C}"/>
              </a:ext>
            </a:extLst>
          </p:cNvPr>
          <p:cNvSpPr/>
          <p:nvPr/>
        </p:nvSpPr>
        <p:spPr>
          <a:xfrm>
            <a:off x="6469504" y="2505426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27" name="Elipse 15">
            <a:extLst>
              <a:ext uri="{FF2B5EF4-FFF2-40B4-BE49-F238E27FC236}">
                <a16:creationId xmlns:a16="http://schemas.microsoft.com/office/drawing/2014/main" id="{AF5DB2C6-961D-98DC-8F94-4A32F52E8994}"/>
              </a:ext>
            </a:extLst>
          </p:cNvPr>
          <p:cNvSpPr/>
          <p:nvPr/>
        </p:nvSpPr>
        <p:spPr>
          <a:xfrm>
            <a:off x="6469504" y="2899950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34" name="Elipse 16">
            <a:extLst>
              <a:ext uri="{FF2B5EF4-FFF2-40B4-BE49-F238E27FC236}">
                <a16:creationId xmlns:a16="http://schemas.microsoft.com/office/drawing/2014/main" id="{1E92F928-D5C4-11E9-3D17-9BAD489CBCC9}"/>
              </a:ext>
            </a:extLst>
          </p:cNvPr>
          <p:cNvSpPr/>
          <p:nvPr/>
        </p:nvSpPr>
        <p:spPr>
          <a:xfrm>
            <a:off x="6469504" y="3227386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35" name="Elipse 20">
            <a:extLst>
              <a:ext uri="{FF2B5EF4-FFF2-40B4-BE49-F238E27FC236}">
                <a16:creationId xmlns:a16="http://schemas.microsoft.com/office/drawing/2014/main" id="{5BDF75E4-CFC2-A43A-FE44-F053C4031C84}"/>
              </a:ext>
            </a:extLst>
          </p:cNvPr>
          <p:cNvSpPr/>
          <p:nvPr/>
        </p:nvSpPr>
        <p:spPr>
          <a:xfrm>
            <a:off x="6469503" y="3566358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36" name="Elipse 21">
            <a:extLst>
              <a:ext uri="{FF2B5EF4-FFF2-40B4-BE49-F238E27FC236}">
                <a16:creationId xmlns:a16="http://schemas.microsoft.com/office/drawing/2014/main" id="{3DFAD731-3D54-4A5E-E2CB-F6E7B18637E1}"/>
              </a:ext>
            </a:extLst>
          </p:cNvPr>
          <p:cNvSpPr/>
          <p:nvPr/>
        </p:nvSpPr>
        <p:spPr>
          <a:xfrm>
            <a:off x="6469503" y="3968389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8A2A2B88-03D8-D768-6C6C-F740ADE46A46}"/>
              </a:ext>
            </a:extLst>
          </p:cNvPr>
          <p:cNvSpPr txBox="1"/>
          <p:nvPr/>
        </p:nvSpPr>
        <p:spPr>
          <a:xfrm>
            <a:off x="1402083" y="2260421"/>
            <a:ext cx="3775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Área: </a:t>
            </a:r>
          </a:p>
        </p:txBody>
      </p:sp>
      <p:sp>
        <p:nvSpPr>
          <p:cNvPr id="39" name="Retângulo 38">
            <a:extLst>
              <a:ext uri="{FF2B5EF4-FFF2-40B4-BE49-F238E27FC236}">
                <a16:creationId xmlns:a16="http://schemas.microsoft.com/office/drawing/2014/main" id="{6D0217C1-0E9F-F2BF-1AD9-3BEB1B9B9D69}"/>
              </a:ext>
            </a:extLst>
          </p:cNvPr>
          <p:cNvSpPr/>
          <p:nvPr/>
        </p:nvSpPr>
        <p:spPr>
          <a:xfrm>
            <a:off x="1402084" y="4092909"/>
            <a:ext cx="2870702" cy="197963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40" name="Elipse 2">
            <a:extLst>
              <a:ext uri="{FF2B5EF4-FFF2-40B4-BE49-F238E27FC236}">
                <a16:creationId xmlns:a16="http://schemas.microsoft.com/office/drawing/2014/main" id="{BAB35ADF-F089-7BCB-43E9-43507840120B}"/>
              </a:ext>
            </a:extLst>
          </p:cNvPr>
          <p:cNvSpPr/>
          <p:nvPr/>
        </p:nvSpPr>
        <p:spPr>
          <a:xfrm>
            <a:off x="6483790" y="4345295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256FD565-E732-F351-CBBD-D098AB11DCBB}"/>
              </a:ext>
            </a:extLst>
          </p:cNvPr>
          <p:cNvSpPr txBox="1"/>
          <p:nvPr/>
        </p:nvSpPr>
        <p:spPr>
          <a:xfrm>
            <a:off x="6719197" y="3170200"/>
            <a:ext cx="2585015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Qualidade do leite;</a:t>
            </a: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7319BF19-17A8-30C5-3075-D1FB75E3A6C4}"/>
              </a:ext>
            </a:extLst>
          </p:cNvPr>
          <p:cNvSpPr txBox="1"/>
          <p:nvPr/>
        </p:nvSpPr>
        <p:spPr>
          <a:xfrm>
            <a:off x="6719198" y="2073838"/>
            <a:ext cx="1594184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Reprodução;</a:t>
            </a:r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0C51E7DC-695E-7055-B2C1-6EA44771EE46}"/>
              </a:ext>
            </a:extLst>
          </p:cNvPr>
          <p:cNvSpPr txBox="1"/>
          <p:nvPr/>
        </p:nvSpPr>
        <p:spPr>
          <a:xfrm>
            <a:off x="6719198" y="1676998"/>
            <a:ext cx="3671147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Sistema de produção;</a:t>
            </a:r>
          </a:p>
        </p:txBody>
      </p: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4DDD1DC9-AD48-07AA-3F00-9138B79B1882}"/>
              </a:ext>
            </a:extLst>
          </p:cNvPr>
          <p:cNvSpPr txBox="1"/>
          <p:nvPr/>
        </p:nvSpPr>
        <p:spPr>
          <a:xfrm>
            <a:off x="6719197" y="2802796"/>
            <a:ext cx="1759789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Sanidade;</a:t>
            </a:r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9F424ADE-663F-9A4A-D398-51A52AC8D641}"/>
              </a:ext>
            </a:extLst>
          </p:cNvPr>
          <p:cNvSpPr txBox="1"/>
          <p:nvPr/>
        </p:nvSpPr>
        <p:spPr>
          <a:xfrm>
            <a:off x="6719197" y="3531994"/>
            <a:ext cx="3510653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Planejamento forrageiro;</a:t>
            </a: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BE05215A-50E0-F8CC-BA11-6C326C151839}"/>
              </a:ext>
            </a:extLst>
          </p:cNvPr>
          <p:cNvSpPr txBox="1"/>
          <p:nvPr/>
        </p:nvSpPr>
        <p:spPr>
          <a:xfrm>
            <a:off x="6719198" y="2460621"/>
            <a:ext cx="1759789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Nutrição;</a:t>
            </a:r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DCA8F1DA-F738-E690-5A41-9EEF2BC165A2}"/>
              </a:ext>
            </a:extLst>
          </p:cNvPr>
          <p:cNvSpPr txBox="1"/>
          <p:nvPr/>
        </p:nvSpPr>
        <p:spPr>
          <a:xfrm>
            <a:off x="6719198" y="4683507"/>
            <a:ext cx="1759789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Instalações.</a:t>
            </a:r>
          </a:p>
        </p:txBody>
      </p:sp>
      <p:sp>
        <p:nvSpPr>
          <p:cNvPr id="49" name="Espaço Reservado para Conteúdo 2">
            <a:extLst>
              <a:ext uri="{FF2B5EF4-FFF2-40B4-BE49-F238E27FC236}">
                <a16:creationId xmlns:a16="http://schemas.microsoft.com/office/drawing/2014/main" id="{12B08006-BCDA-4027-234A-1AD880D47C77}"/>
              </a:ext>
            </a:extLst>
          </p:cNvPr>
          <p:cNvSpPr txBox="1">
            <a:spLocks/>
          </p:cNvSpPr>
          <p:nvPr/>
        </p:nvSpPr>
        <p:spPr>
          <a:xfrm>
            <a:off x="6719197" y="4290872"/>
            <a:ext cx="3839265" cy="4115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Gestão econômica e financeira;</a:t>
            </a:r>
          </a:p>
        </p:txBody>
      </p: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CF02AEF9-4220-37C1-0ABE-4A4AE1806DB3}"/>
              </a:ext>
            </a:extLst>
          </p:cNvPr>
          <p:cNvSpPr txBox="1"/>
          <p:nvPr/>
        </p:nvSpPr>
        <p:spPr>
          <a:xfrm>
            <a:off x="6719198" y="3892719"/>
            <a:ext cx="4023090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Recria de bezerras e </a:t>
            </a:r>
            <a:r>
              <a:rPr lang="pt-BR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</a:t>
            </a: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ovilhas;</a:t>
            </a:r>
          </a:p>
        </p:txBody>
      </p:sp>
      <p:sp>
        <p:nvSpPr>
          <p:cNvPr id="52" name="Elipse 2">
            <a:extLst>
              <a:ext uri="{FF2B5EF4-FFF2-40B4-BE49-F238E27FC236}">
                <a16:creationId xmlns:a16="http://schemas.microsoft.com/office/drawing/2014/main" id="{573A14A4-FEB9-0162-4971-584C3ED0ECCC}"/>
              </a:ext>
            </a:extLst>
          </p:cNvPr>
          <p:cNvSpPr/>
          <p:nvPr/>
        </p:nvSpPr>
        <p:spPr>
          <a:xfrm>
            <a:off x="6473047" y="4742571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54" name="CaixaDeTexto 53">
            <a:extLst>
              <a:ext uri="{FF2B5EF4-FFF2-40B4-BE49-F238E27FC236}">
                <a16:creationId xmlns:a16="http://schemas.microsoft.com/office/drawing/2014/main" id="{EA364B99-D125-A574-AAB5-86D203FC2982}"/>
              </a:ext>
            </a:extLst>
          </p:cNvPr>
          <p:cNvSpPr txBox="1"/>
          <p:nvPr/>
        </p:nvSpPr>
        <p:spPr>
          <a:xfrm>
            <a:off x="1268421" y="2922618"/>
            <a:ext cx="4227571" cy="158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Pecuária</a:t>
            </a:r>
            <a:b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Leiteira</a:t>
            </a:r>
          </a:p>
        </p:txBody>
      </p:sp>
    </p:spTree>
    <p:extLst>
      <p:ext uri="{BB962C8B-B14F-4D97-AF65-F5344CB8AC3E}">
        <p14:creationId xmlns:p14="http://schemas.microsoft.com/office/powerpoint/2010/main" val="14760616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4D291-C564-2063-F1F3-8D21EB605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158BA10D-AFD8-1986-2434-3DFB5EF3C9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-32012"/>
            <a:ext cx="12191980" cy="6890011"/>
          </a:xfrm>
          <a:prstGeom prst="rect">
            <a:avLst/>
          </a:prstGeom>
        </p:spPr>
      </p:pic>
      <p:pic>
        <p:nvPicPr>
          <p:cNvPr id="37" name="Imagem 36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C4233481-AAB3-421F-E515-70C4898778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620E4019-146F-3CC6-6089-EE7F7B622DD5}"/>
              </a:ext>
            </a:extLst>
          </p:cNvPr>
          <p:cNvSpPr txBox="1"/>
          <p:nvPr/>
        </p:nvSpPr>
        <p:spPr>
          <a:xfrm>
            <a:off x="1583946" y="2807192"/>
            <a:ext cx="7517191" cy="3143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Vendas consultivas, negociação e objeções;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do tempo, território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 do relacionamento com cliente;</a:t>
            </a:r>
            <a:endParaRPr lang="pt-B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60000"/>
              </a:lnSpc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Planejamento e gestão em vendas; </a:t>
            </a:r>
          </a:p>
          <a:p>
            <a:pPr>
              <a:lnSpc>
                <a:spcPct val="16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Habilidades e competência de um líder;</a:t>
            </a:r>
            <a:endParaRPr lang="pt-B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Perfil comportamental - habilidades e competências;</a:t>
            </a:r>
          </a:p>
          <a:p>
            <a:pPr>
              <a:lnSpc>
                <a:spcPct val="16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Comunicação, cultura organizacional e gestão de pessoas;</a:t>
            </a:r>
          </a:p>
          <a:p>
            <a:pPr>
              <a:lnSpc>
                <a:spcPct val="16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Inteligência emocional - programação neurolinguística.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FE65EDD5-8267-A6D7-546A-6426BDFEA968}"/>
              </a:ext>
            </a:extLst>
          </p:cNvPr>
          <p:cNvSpPr/>
          <p:nvPr/>
        </p:nvSpPr>
        <p:spPr>
          <a:xfrm>
            <a:off x="1339273" y="302036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D8F37E7E-2DBC-EBA0-2D53-E56082DF062A}"/>
              </a:ext>
            </a:extLst>
          </p:cNvPr>
          <p:cNvSpPr/>
          <p:nvPr/>
        </p:nvSpPr>
        <p:spPr>
          <a:xfrm>
            <a:off x="1339273" y="343502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618E0C-5952-3128-3C2E-C8B08DBDF332}"/>
              </a:ext>
            </a:extLst>
          </p:cNvPr>
          <p:cNvSpPr/>
          <p:nvPr/>
        </p:nvSpPr>
        <p:spPr>
          <a:xfrm>
            <a:off x="1339273" y="390343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19B8205B-DA69-4084-7057-6F1CF812ABAC}"/>
              </a:ext>
            </a:extLst>
          </p:cNvPr>
          <p:cNvSpPr/>
          <p:nvPr/>
        </p:nvSpPr>
        <p:spPr>
          <a:xfrm>
            <a:off x="1339273" y="432566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662760EB-DAEC-425D-2696-89D27AB2C52E}"/>
              </a:ext>
            </a:extLst>
          </p:cNvPr>
          <p:cNvSpPr/>
          <p:nvPr/>
        </p:nvSpPr>
        <p:spPr>
          <a:xfrm>
            <a:off x="1339273" y="476393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4607CB1D-3852-1ADF-93A5-C7EF9DD299CD}"/>
              </a:ext>
            </a:extLst>
          </p:cNvPr>
          <p:cNvSpPr/>
          <p:nvPr/>
        </p:nvSpPr>
        <p:spPr>
          <a:xfrm>
            <a:off x="1339272" y="520450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FF3CEC02-5A58-BA2B-EC28-C6C9E31AB021}"/>
              </a:ext>
            </a:extLst>
          </p:cNvPr>
          <p:cNvSpPr/>
          <p:nvPr/>
        </p:nvSpPr>
        <p:spPr>
          <a:xfrm>
            <a:off x="1339272" y="5661959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1445610C-3F0E-4BF4-1E62-2441E17C26A8}"/>
              </a:ext>
            </a:extLst>
          </p:cNvPr>
          <p:cNvSpPr txBox="1"/>
          <p:nvPr/>
        </p:nvSpPr>
        <p:spPr>
          <a:xfrm>
            <a:off x="1171028" y="1271253"/>
            <a:ext cx="7001421" cy="158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Comportamental &amp; Funcional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134168C2-531D-1169-B1E2-E3281D6B0EB5}"/>
              </a:ext>
            </a:extLst>
          </p:cNvPr>
          <p:cNvSpPr txBox="1"/>
          <p:nvPr/>
        </p:nvSpPr>
        <p:spPr>
          <a:xfrm>
            <a:off x="1171028" y="643850"/>
            <a:ext cx="3775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Área: </a:t>
            </a: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BDC41718-17C1-F379-9EE3-0DBE638D8531}"/>
              </a:ext>
            </a:extLst>
          </p:cNvPr>
          <p:cNvSpPr/>
          <p:nvPr/>
        </p:nvSpPr>
        <p:spPr>
          <a:xfrm>
            <a:off x="1339272" y="1807015"/>
            <a:ext cx="6404553" cy="92924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</p:spTree>
    <p:extLst>
      <p:ext uri="{BB962C8B-B14F-4D97-AF65-F5344CB8AC3E}">
        <p14:creationId xmlns:p14="http://schemas.microsoft.com/office/powerpoint/2010/main" val="36422952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3AD2B5-407D-E557-75C8-D13F45679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A7E693C9-C5EC-BD42-77DB-5EADA94DCD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20" y="0"/>
            <a:ext cx="12191980" cy="6856718"/>
          </a:xfrm>
          <a:prstGeom prst="rect">
            <a:avLst/>
          </a:prstGeom>
        </p:spPr>
      </p:pic>
      <p:pic>
        <p:nvPicPr>
          <p:cNvPr id="37" name="Imagem 36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6C696FBA-FAA2-3AF9-A559-BF81FD0B0C3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6929B14F-69E3-7A33-6C23-E5988743E85C}"/>
              </a:ext>
            </a:extLst>
          </p:cNvPr>
          <p:cNvSpPr txBox="1"/>
          <p:nvPr/>
        </p:nvSpPr>
        <p:spPr>
          <a:xfrm>
            <a:off x="6423801" y="1987858"/>
            <a:ext cx="5017191" cy="270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Sucessão e governança  familiar;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Formação e desenvolvimento de herdeiros;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Estruturação de acordos familiares, sucedido e sucessor;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Direito tributário e sucessório;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Estratégia patrimonial e/ou familiar.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4AC20B7C-523C-4236-545D-9ADE163EA056}"/>
              </a:ext>
            </a:extLst>
          </p:cNvPr>
          <p:cNvSpPr/>
          <p:nvPr/>
        </p:nvSpPr>
        <p:spPr>
          <a:xfrm>
            <a:off x="6179127" y="220102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082C2285-01E0-1586-4AFC-B1B6AA96DAE7}"/>
              </a:ext>
            </a:extLst>
          </p:cNvPr>
          <p:cNvSpPr/>
          <p:nvPr/>
        </p:nvSpPr>
        <p:spPr>
          <a:xfrm>
            <a:off x="6179127" y="261568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F060C406-1131-3F32-1EE9-B23C2A29C852}"/>
              </a:ext>
            </a:extLst>
          </p:cNvPr>
          <p:cNvSpPr/>
          <p:nvPr/>
        </p:nvSpPr>
        <p:spPr>
          <a:xfrm>
            <a:off x="6179127" y="308410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FEE70A62-04A5-6D0E-2E49-3473B12DB0CE}"/>
              </a:ext>
            </a:extLst>
          </p:cNvPr>
          <p:cNvSpPr/>
          <p:nvPr/>
        </p:nvSpPr>
        <p:spPr>
          <a:xfrm>
            <a:off x="6179127" y="394038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77013EA8-D4D2-CBD9-7632-675452B6AA4F}"/>
              </a:ext>
            </a:extLst>
          </p:cNvPr>
          <p:cNvSpPr/>
          <p:nvPr/>
        </p:nvSpPr>
        <p:spPr>
          <a:xfrm>
            <a:off x="6179127" y="437866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AB4EA817-F194-5254-5F8F-400A9F9C8033}"/>
              </a:ext>
            </a:extLst>
          </p:cNvPr>
          <p:cNvSpPr txBox="1"/>
          <p:nvPr/>
        </p:nvSpPr>
        <p:spPr>
          <a:xfrm>
            <a:off x="928329" y="2912475"/>
            <a:ext cx="5017191" cy="158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Sucessão e Governança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D144D791-BDA4-1D73-A0A0-4840DB8F8B91}"/>
              </a:ext>
            </a:extLst>
          </p:cNvPr>
          <p:cNvSpPr txBox="1"/>
          <p:nvPr/>
        </p:nvSpPr>
        <p:spPr>
          <a:xfrm>
            <a:off x="928329" y="2266144"/>
            <a:ext cx="3775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Área: </a:t>
            </a: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11BA597F-627B-6278-D0F0-EC4432E06B4B}"/>
              </a:ext>
            </a:extLst>
          </p:cNvPr>
          <p:cNvSpPr/>
          <p:nvPr/>
        </p:nvSpPr>
        <p:spPr>
          <a:xfrm>
            <a:off x="1090768" y="3406434"/>
            <a:ext cx="3289977" cy="124130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</p:spTree>
    <p:extLst>
      <p:ext uri="{BB962C8B-B14F-4D97-AF65-F5344CB8AC3E}">
        <p14:creationId xmlns:p14="http://schemas.microsoft.com/office/powerpoint/2010/main" val="9754958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650B59-7468-922C-936E-DE85AB357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7BBF945A-DA84-2222-134F-8987C9F01A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-32012"/>
            <a:ext cx="12191980" cy="6890011"/>
          </a:xfrm>
          <a:prstGeom prst="rect">
            <a:avLst/>
          </a:prstGeom>
        </p:spPr>
      </p:pic>
      <p:pic>
        <p:nvPicPr>
          <p:cNvPr id="37" name="Imagem 36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93CDD8E3-4C9D-BAD2-2E0E-B2CAADD28B3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C3A83CC3-419C-46AE-E3BF-B270717E0BCB}"/>
              </a:ext>
            </a:extLst>
          </p:cNvPr>
          <p:cNvSpPr txBox="1"/>
          <p:nvPr/>
        </p:nvSpPr>
        <p:spPr>
          <a:xfrm>
            <a:off x="6072278" y="1357645"/>
            <a:ext cx="5746603" cy="5365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Imposto de renda pessoa física e pessoa jurídica;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Imposto de transmissão, causa mortis e doações;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Estratégias tributárias;</a:t>
            </a:r>
          </a:p>
          <a:p>
            <a:pPr>
              <a:spcAft>
                <a:spcPts val="800"/>
              </a:spcAft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Redução de riscos trabalhistas (trabalho análogo à escravidão, sustentabilidade social, doenças e acidentes laborais, </a:t>
            </a:r>
            <a:r>
              <a:rPr lang="pt-BR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);</a:t>
            </a:r>
          </a:p>
          <a:p>
            <a:pPr>
              <a:spcAft>
                <a:spcPts val="800"/>
              </a:spcAft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Redução de custos por meio de uma gestão trabalhista estratégica;</a:t>
            </a:r>
          </a:p>
          <a:p>
            <a:pPr>
              <a:spcAft>
                <a:spcPts val="800"/>
              </a:spcAft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Plano de cargos e salários;</a:t>
            </a:r>
          </a:p>
          <a:p>
            <a:pPr>
              <a:spcAft>
                <a:spcPts val="800"/>
              </a:spcAft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Políticas de premiação;</a:t>
            </a:r>
          </a:p>
          <a:p>
            <a:pPr>
              <a:spcAft>
                <a:spcPts val="800"/>
              </a:spcAft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Regimento interno e política disciplinar;</a:t>
            </a:r>
          </a:p>
          <a:p>
            <a:pPr>
              <a:spcAft>
                <a:spcPts val="800"/>
              </a:spcAft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Exigências trabalhistas legais aplicáveis ao agro.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0" indent="0">
              <a:lnSpc>
                <a:spcPct val="160000"/>
              </a:lnSpc>
              <a:buNone/>
            </a:pPr>
            <a:endParaRPr lang="pt-B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4CD217A2-2E97-55F9-6B9B-3A2B56CDCC9E}"/>
              </a:ext>
            </a:extLst>
          </p:cNvPr>
          <p:cNvSpPr/>
          <p:nvPr/>
        </p:nvSpPr>
        <p:spPr>
          <a:xfrm>
            <a:off x="5720745" y="200637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46A8D3FB-F988-4B7C-8B1E-693A80697225}"/>
              </a:ext>
            </a:extLst>
          </p:cNvPr>
          <p:cNvSpPr/>
          <p:nvPr/>
        </p:nvSpPr>
        <p:spPr>
          <a:xfrm>
            <a:off x="5720745" y="155004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5B61772-79D0-4A7F-9216-6294DE5869B5}"/>
              </a:ext>
            </a:extLst>
          </p:cNvPr>
          <p:cNvSpPr/>
          <p:nvPr/>
        </p:nvSpPr>
        <p:spPr>
          <a:xfrm>
            <a:off x="5711170" y="2374339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4F101D1E-18AF-67C6-2254-3D0A9FC307BE}"/>
              </a:ext>
            </a:extLst>
          </p:cNvPr>
          <p:cNvSpPr/>
          <p:nvPr/>
        </p:nvSpPr>
        <p:spPr>
          <a:xfrm>
            <a:off x="5720745" y="276255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04D8F242-7AE5-FA26-5466-DD185C54C42D}"/>
              </a:ext>
            </a:extLst>
          </p:cNvPr>
          <p:cNvSpPr txBox="1"/>
          <p:nvPr/>
        </p:nvSpPr>
        <p:spPr>
          <a:xfrm>
            <a:off x="535283" y="3057252"/>
            <a:ext cx="49492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Tributação e Trabalhista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76C2BCC3-276A-B531-7A4F-4850BA90F3B0}"/>
              </a:ext>
            </a:extLst>
          </p:cNvPr>
          <p:cNvSpPr txBox="1"/>
          <p:nvPr/>
        </p:nvSpPr>
        <p:spPr>
          <a:xfrm>
            <a:off x="570386" y="2488159"/>
            <a:ext cx="3775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Área: </a:t>
            </a: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2E7D964C-D51B-5640-26B4-3436E2E18402}"/>
              </a:ext>
            </a:extLst>
          </p:cNvPr>
          <p:cNvSpPr/>
          <p:nvPr/>
        </p:nvSpPr>
        <p:spPr>
          <a:xfrm>
            <a:off x="759548" y="3729144"/>
            <a:ext cx="3883026" cy="122377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0D116F3A-01F8-4A0D-95A9-30749F950FC6}"/>
              </a:ext>
            </a:extLst>
          </p:cNvPr>
          <p:cNvSpPr/>
          <p:nvPr/>
        </p:nvSpPr>
        <p:spPr>
          <a:xfrm>
            <a:off x="5720745" y="367963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1EED0F8D-5DCE-4F8C-BE1B-4F7A9B975B3F}"/>
              </a:ext>
            </a:extLst>
          </p:cNvPr>
          <p:cNvSpPr/>
          <p:nvPr/>
        </p:nvSpPr>
        <p:spPr>
          <a:xfrm>
            <a:off x="5715978" y="544578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077BF4F1-C915-4DFF-A725-F2142258B1F4}"/>
              </a:ext>
            </a:extLst>
          </p:cNvPr>
          <p:cNvSpPr/>
          <p:nvPr/>
        </p:nvSpPr>
        <p:spPr>
          <a:xfrm>
            <a:off x="5715978" y="428849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E2C7B01A-31E2-4F42-8672-079977FBC1BB}"/>
              </a:ext>
            </a:extLst>
          </p:cNvPr>
          <p:cNvSpPr/>
          <p:nvPr/>
        </p:nvSpPr>
        <p:spPr>
          <a:xfrm>
            <a:off x="5715977" y="507430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E16DD6BD-58AA-4AED-A846-E41DCAA48446}"/>
              </a:ext>
            </a:extLst>
          </p:cNvPr>
          <p:cNvSpPr/>
          <p:nvPr/>
        </p:nvSpPr>
        <p:spPr>
          <a:xfrm>
            <a:off x="5715977" y="470283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31964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1FD9C-BC62-6159-261F-2837A7C55F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576D7FA-5669-EFDF-8F0A-C9D743FF97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-32012"/>
            <a:ext cx="12191980" cy="6890011"/>
          </a:xfrm>
          <a:prstGeom prst="rect">
            <a:avLst/>
          </a:prstGeom>
        </p:spPr>
      </p:pic>
      <p:pic>
        <p:nvPicPr>
          <p:cNvPr id="37" name="Imagem 36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F3A0ADB5-6A71-2257-D933-F3D2ABF382A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2BEBEF89-F2C7-F6B2-5E2A-211ABD92A3D5}"/>
              </a:ext>
            </a:extLst>
          </p:cNvPr>
          <p:cNvSpPr txBox="1"/>
          <p:nvPr/>
        </p:nvSpPr>
        <p:spPr>
          <a:xfrm>
            <a:off x="1693166" y="3338877"/>
            <a:ext cx="7507984" cy="1370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Sustentabilidade na produção, agricultura circular - aplicação prática;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Sustentabilidade e mudanças climáticas;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Mercado de crédito de carbono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pt-B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B9A5A769-1B08-D7D5-A5C1-241D5753069D}"/>
              </a:ext>
            </a:extLst>
          </p:cNvPr>
          <p:cNvSpPr/>
          <p:nvPr/>
        </p:nvSpPr>
        <p:spPr>
          <a:xfrm>
            <a:off x="1462781" y="3509181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2D4533D1-A9AB-8594-9DD4-94DDED10B62C}"/>
              </a:ext>
            </a:extLst>
          </p:cNvPr>
          <p:cNvSpPr/>
          <p:nvPr/>
        </p:nvSpPr>
        <p:spPr>
          <a:xfrm>
            <a:off x="1462781" y="392384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295868DD-F621-907F-2222-5C3F96375459}"/>
              </a:ext>
            </a:extLst>
          </p:cNvPr>
          <p:cNvSpPr/>
          <p:nvPr/>
        </p:nvSpPr>
        <p:spPr>
          <a:xfrm>
            <a:off x="1462781" y="439225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45EF9E84-AF56-3FC8-A630-18C4F939993F}"/>
              </a:ext>
            </a:extLst>
          </p:cNvPr>
          <p:cNvSpPr txBox="1"/>
          <p:nvPr/>
        </p:nvSpPr>
        <p:spPr>
          <a:xfrm>
            <a:off x="1323482" y="2451038"/>
            <a:ext cx="6693682" cy="844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Sustentabilidade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6EE1D217-8339-C33D-DE5A-547D3728862B}"/>
              </a:ext>
            </a:extLst>
          </p:cNvPr>
          <p:cNvSpPr txBox="1"/>
          <p:nvPr/>
        </p:nvSpPr>
        <p:spPr>
          <a:xfrm>
            <a:off x="1323482" y="1804707"/>
            <a:ext cx="3775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Área: </a:t>
            </a: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999FA4E5-3056-95A9-F5F7-D1788CFCD4E6}"/>
              </a:ext>
            </a:extLst>
          </p:cNvPr>
          <p:cNvSpPr/>
          <p:nvPr/>
        </p:nvSpPr>
        <p:spPr>
          <a:xfrm>
            <a:off x="1567734" y="2914651"/>
            <a:ext cx="6204666" cy="169276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</p:spTree>
    <p:extLst>
      <p:ext uri="{BB962C8B-B14F-4D97-AF65-F5344CB8AC3E}">
        <p14:creationId xmlns:p14="http://schemas.microsoft.com/office/powerpoint/2010/main" val="10268483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Padrão do plano de fundo&#10;&#10;Descrição gerada automaticamente">
            <a:extLst>
              <a:ext uri="{FF2B5EF4-FFF2-40B4-BE49-F238E27FC236}">
                <a16:creationId xmlns:a16="http://schemas.microsoft.com/office/drawing/2014/main" id="{0FBCE4DA-3D3C-D155-9AF6-B8F0E16A2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14" y="0"/>
            <a:ext cx="12199014" cy="6861946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4DE84B5-8CDC-F50A-6456-F666CAD8337B}"/>
              </a:ext>
            </a:extLst>
          </p:cNvPr>
          <p:cNvSpPr txBox="1"/>
          <p:nvPr/>
        </p:nvSpPr>
        <p:spPr>
          <a:xfrm>
            <a:off x="657508" y="1116270"/>
            <a:ext cx="9529481" cy="844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Fazenda experimental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DE1D3B4-3DCE-0D13-21B3-8DDA0F19E9BF}"/>
              </a:ext>
            </a:extLst>
          </p:cNvPr>
          <p:cNvSpPr txBox="1"/>
          <p:nvPr/>
        </p:nvSpPr>
        <p:spPr>
          <a:xfrm>
            <a:off x="700372" y="1899765"/>
            <a:ext cx="55683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Myriad Pro" panose="020B0503030403020204" pitchFamily="34" charset="0"/>
              </a:rPr>
              <a:t>Pesquisa agrícola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875E98FC-A7EA-659A-27F1-ADF918B62661}"/>
              </a:ext>
            </a:extLst>
          </p:cNvPr>
          <p:cNvSpPr txBox="1"/>
          <p:nvPr/>
        </p:nvSpPr>
        <p:spPr>
          <a:xfrm>
            <a:off x="7254134" y="5178653"/>
            <a:ext cx="3969352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  <a:latin typeface="Myriad Pro" panose="020B0503030403020204" pitchFamily="34" charset="0"/>
              </a:rPr>
              <a:t>Parceria Rehagro </a:t>
            </a:r>
          </a:p>
          <a:p>
            <a:pPr algn="ctr"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  <a:latin typeface="Myriad Pro" panose="020B0503030403020204" pitchFamily="34" charset="0"/>
              </a:rPr>
              <a:t>&amp; </a:t>
            </a:r>
          </a:p>
          <a:p>
            <a:pPr algn="ctr"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  <a:latin typeface="Myriad Pro" panose="020B0503030403020204" pitchFamily="34" charset="0"/>
              </a:rPr>
              <a:t>Universidade Federal de Lavras (UFLA)</a:t>
            </a:r>
          </a:p>
        </p:txBody>
      </p:sp>
      <p:pic>
        <p:nvPicPr>
          <p:cNvPr id="2" name="Imagem 1" descr="Casa com gramado na frente&#10;&#10;Descrição gerada automaticamente">
            <a:extLst>
              <a:ext uri="{FF2B5EF4-FFF2-40B4-BE49-F238E27FC236}">
                <a16:creationId xmlns:a16="http://schemas.microsoft.com/office/drawing/2014/main" id="{BF3A605B-53BF-A926-41F7-3D20325963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15889" y="2663491"/>
            <a:ext cx="4445843" cy="2615178"/>
          </a:xfrm>
          <a:prstGeom prst="roundRect">
            <a:avLst>
              <a:gd name="adj" fmla="val 264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Imagem 2" descr="Jardim com gramado e árvores ao fundo&#10;&#10;Descrição gerada automaticamente">
            <a:extLst>
              <a:ext uri="{FF2B5EF4-FFF2-40B4-BE49-F238E27FC236}">
                <a16:creationId xmlns:a16="http://schemas.microsoft.com/office/drawing/2014/main" id="{6646D271-53C6-6242-C9EE-9B05E0A236D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253" y="2645560"/>
            <a:ext cx="5811665" cy="3191745"/>
          </a:xfrm>
          <a:prstGeom prst="roundRect">
            <a:avLst>
              <a:gd name="adj" fmla="val 350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m 9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1204EF26-FA87-4724-9FEF-E1F470CCF0F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6A70C8E2-F816-41E0-A76A-EBFFA1633BEE}"/>
              </a:ext>
            </a:extLst>
          </p:cNvPr>
          <p:cNvSpPr/>
          <p:nvPr/>
        </p:nvSpPr>
        <p:spPr>
          <a:xfrm>
            <a:off x="810481" y="1643059"/>
            <a:ext cx="8333519" cy="157166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</p:spTree>
    <p:extLst>
      <p:ext uri="{BB962C8B-B14F-4D97-AF65-F5344CB8AC3E}">
        <p14:creationId xmlns:p14="http://schemas.microsoft.com/office/powerpoint/2010/main" val="27733859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79CEDC67-DC19-67D3-1FDA-2A213295E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14" y="0"/>
            <a:ext cx="12199014" cy="6861946"/>
          </a:xfrm>
          <a:prstGeom prst="rect">
            <a:avLst/>
          </a:prstGeom>
        </p:spPr>
      </p:pic>
      <p:sp>
        <p:nvSpPr>
          <p:cNvPr id="53" name="Retângulo: Cantos Arredondados 52">
            <a:extLst>
              <a:ext uri="{FF2B5EF4-FFF2-40B4-BE49-F238E27FC236}">
                <a16:creationId xmlns:a16="http://schemas.microsoft.com/office/drawing/2014/main" id="{CFFF7910-87FE-23C5-7B44-86DD16C15A90}"/>
              </a:ext>
            </a:extLst>
          </p:cNvPr>
          <p:cNvSpPr/>
          <p:nvPr/>
        </p:nvSpPr>
        <p:spPr>
          <a:xfrm>
            <a:off x="-1" y="3430844"/>
            <a:ext cx="6289963" cy="1172060"/>
          </a:xfrm>
          <a:prstGeom prst="roundRect">
            <a:avLst>
              <a:gd name="adj" fmla="val 2534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Google Shape;169;p19">
            <a:extLst>
              <a:ext uri="{FF2B5EF4-FFF2-40B4-BE49-F238E27FC236}">
                <a16:creationId xmlns:a16="http://schemas.microsoft.com/office/drawing/2014/main" id="{83C62C15-F75D-B9E9-F50D-065EF2192E16}"/>
              </a:ext>
            </a:extLst>
          </p:cNvPr>
          <p:cNvSpPr txBox="1"/>
          <p:nvPr/>
        </p:nvSpPr>
        <p:spPr>
          <a:xfrm>
            <a:off x="1534951" y="3695123"/>
            <a:ext cx="1268865" cy="375754"/>
          </a:xfrm>
          <a:prstGeom prst="rect">
            <a:avLst/>
          </a:prstGeom>
          <a:solidFill>
            <a:srgbClr val="016345">
              <a:alpha val="0"/>
            </a:srgbClr>
          </a:solidFill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97833" tIns="48900" rIns="97833" bIns="4890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000" b="1" dirty="0">
                <a:ln w="6350">
                  <a:noFill/>
                </a:ln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Sede:</a:t>
            </a:r>
          </a:p>
        </p:txBody>
      </p:sp>
      <p:sp>
        <p:nvSpPr>
          <p:cNvPr id="5" name="Google Shape;169;p19">
            <a:extLst>
              <a:ext uri="{FF2B5EF4-FFF2-40B4-BE49-F238E27FC236}">
                <a16:creationId xmlns:a16="http://schemas.microsoft.com/office/drawing/2014/main" id="{D504E32F-CAD8-A0DC-2F5E-F3198317CD67}"/>
              </a:ext>
            </a:extLst>
          </p:cNvPr>
          <p:cNvSpPr txBox="1"/>
          <p:nvPr/>
        </p:nvSpPr>
        <p:spPr>
          <a:xfrm>
            <a:off x="1534951" y="3965814"/>
            <a:ext cx="2116095" cy="308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17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Ribeirão Preto/SP</a:t>
            </a:r>
          </a:p>
        </p:txBody>
      </p:sp>
      <p:sp>
        <p:nvSpPr>
          <p:cNvPr id="7" name="Google Shape;169;p19">
            <a:extLst>
              <a:ext uri="{FF2B5EF4-FFF2-40B4-BE49-F238E27FC236}">
                <a16:creationId xmlns:a16="http://schemas.microsoft.com/office/drawing/2014/main" id="{E74B98BB-60DC-0553-7315-DF41FDE548C2}"/>
              </a:ext>
            </a:extLst>
          </p:cNvPr>
          <p:cNvSpPr txBox="1"/>
          <p:nvPr/>
        </p:nvSpPr>
        <p:spPr>
          <a:xfrm>
            <a:off x="3618704" y="3590060"/>
            <a:ext cx="1971682" cy="375754"/>
          </a:xfrm>
          <a:prstGeom prst="rect">
            <a:avLst/>
          </a:prstGeom>
          <a:solidFill>
            <a:srgbClr val="016345">
              <a:alpha val="0"/>
            </a:srgbClr>
          </a:solidFill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97833" tIns="48900" rIns="97833" bIns="4890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000" b="1" dirty="0">
                <a:ln w="6350">
                  <a:noFill/>
                </a:ln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Filiais em:</a:t>
            </a:r>
          </a:p>
        </p:txBody>
      </p:sp>
      <p:sp>
        <p:nvSpPr>
          <p:cNvPr id="9" name="Google Shape;169;p19">
            <a:extLst>
              <a:ext uri="{FF2B5EF4-FFF2-40B4-BE49-F238E27FC236}">
                <a16:creationId xmlns:a16="http://schemas.microsoft.com/office/drawing/2014/main" id="{5B694003-5270-7B61-93DA-F524B6EDD79E}"/>
              </a:ext>
            </a:extLst>
          </p:cNvPr>
          <p:cNvSpPr txBox="1"/>
          <p:nvPr/>
        </p:nvSpPr>
        <p:spPr>
          <a:xfrm>
            <a:off x="3618701" y="3834325"/>
            <a:ext cx="2800353" cy="62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7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Chapecó/SC, Lavras/MG, Goiânia/GO</a:t>
            </a:r>
          </a:p>
        </p:txBody>
      </p:sp>
      <p:pic>
        <p:nvPicPr>
          <p:cNvPr id="10" name="Imagem 9" descr="Logotipo&#10;&#10;Descrição gerada automaticamente">
            <a:extLst>
              <a:ext uri="{FF2B5EF4-FFF2-40B4-BE49-F238E27FC236}">
                <a16:creationId xmlns:a16="http://schemas.microsoft.com/office/drawing/2014/main" id="{552A8EB8-74F7-8FE7-B9E6-3F988046ED5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092" y="2075675"/>
            <a:ext cx="4722870" cy="1219824"/>
          </a:xfrm>
          <a:prstGeom prst="rect">
            <a:avLst/>
          </a:prstGeom>
        </p:spPr>
      </p:pic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C7901DAB-147D-3171-0710-97E3FC164E72}"/>
              </a:ext>
            </a:extLst>
          </p:cNvPr>
          <p:cNvCxnSpPr/>
          <p:nvPr/>
        </p:nvCxnSpPr>
        <p:spPr>
          <a:xfrm>
            <a:off x="3549515" y="3648150"/>
            <a:ext cx="0" cy="7440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Google Shape;169;p19">
            <a:extLst>
              <a:ext uri="{FF2B5EF4-FFF2-40B4-BE49-F238E27FC236}">
                <a16:creationId xmlns:a16="http://schemas.microsoft.com/office/drawing/2014/main" id="{3D5CB1ED-615A-43A2-8330-00429E7097B5}"/>
              </a:ext>
            </a:extLst>
          </p:cNvPr>
          <p:cNvSpPr txBox="1"/>
          <p:nvPr/>
        </p:nvSpPr>
        <p:spPr>
          <a:xfrm>
            <a:off x="7616902" y="1464027"/>
            <a:ext cx="4030151" cy="37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Solos</a:t>
            </a:r>
          </a:p>
        </p:txBody>
      </p:sp>
      <p:sp>
        <p:nvSpPr>
          <p:cNvPr id="23" name="Google Shape;169;p19">
            <a:extLst>
              <a:ext uri="{FF2B5EF4-FFF2-40B4-BE49-F238E27FC236}">
                <a16:creationId xmlns:a16="http://schemas.microsoft.com/office/drawing/2014/main" id="{A37FADAC-0C59-4326-BE71-7C1D98EE745F}"/>
              </a:ext>
            </a:extLst>
          </p:cNvPr>
          <p:cNvSpPr txBox="1"/>
          <p:nvPr/>
        </p:nvSpPr>
        <p:spPr>
          <a:xfrm>
            <a:off x="7616902" y="1987834"/>
            <a:ext cx="4030151" cy="37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Tecido vegetal</a:t>
            </a:r>
          </a:p>
        </p:txBody>
      </p:sp>
      <p:sp>
        <p:nvSpPr>
          <p:cNvPr id="24" name="Google Shape;169;p19">
            <a:extLst>
              <a:ext uri="{FF2B5EF4-FFF2-40B4-BE49-F238E27FC236}">
                <a16:creationId xmlns:a16="http://schemas.microsoft.com/office/drawing/2014/main" id="{61EDE275-7A67-4174-B1EE-1361226F1D55}"/>
              </a:ext>
            </a:extLst>
          </p:cNvPr>
          <p:cNvSpPr txBox="1"/>
          <p:nvPr/>
        </p:nvSpPr>
        <p:spPr>
          <a:xfrm>
            <a:off x="7616902" y="2511641"/>
            <a:ext cx="4030151" cy="37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Nematóides</a:t>
            </a:r>
            <a:endParaRPr lang="pt-BR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</p:txBody>
      </p:sp>
      <p:sp>
        <p:nvSpPr>
          <p:cNvPr id="25" name="Google Shape;169;p19">
            <a:extLst>
              <a:ext uri="{FF2B5EF4-FFF2-40B4-BE49-F238E27FC236}">
                <a16:creationId xmlns:a16="http://schemas.microsoft.com/office/drawing/2014/main" id="{DEAF79B8-8201-4F42-BD7B-782DB49161A9}"/>
              </a:ext>
            </a:extLst>
          </p:cNvPr>
          <p:cNvSpPr txBox="1"/>
          <p:nvPr/>
        </p:nvSpPr>
        <p:spPr>
          <a:xfrm>
            <a:off x="7616902" y="3035448"/>
            <a:ext cx="4030151" cy="37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Bioanálises</a:t>
            </a:r>
            <a:endParaRPr lang="pt-BR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</p:txBody>
      </p:sp>
      <p:sp>
        <p:nvSpPr>
          <p:cNvPr id="26" name="Google Shape;169;p19">
            <a:extLst>
              <a:ext uri="{FF2B5EF4-FFF2-40B4-BE49-F238E27FC236}">
                <a16:creationId xmlns:a16="http://schemas.microsoft.com/office/drawing/2014/main" id="{53AF6C11-26D5-4A57-9FF0-1282908ECD43}"/>
              </a:ext>
            </a:extLst>
          </p:cNvPr>
          <p:cNvSpPr txBox="1"/>
          <p:nvPr/>
        </p:nvSpPr>
        <p:spPr>
          <a:xfrm>
            <a:off x="7604475" y="3559255"/>
            <a:ext cx="3028347" cy="37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Fertilizantes e corretivos</a:t>
            </a:r>
          </a:p>
        </p:txBody>
      </p:sp>
      <p:sp>
        <p:nvSpPr>
          <p:cNvPr id="27" name="Google Shape;169;p19">
            <a:extLst>
              <a:ext uri="{FF2B5EF4-FFF2-40B4-BE49-F238E27FC236}">
                <a16:creationId xmlns:a16="http://schemas.microsoft.com/office/drawing/2014/main" id="{36A538AB-7F67-43CD-BB04-FD8D99AEE444}"/>
              </a:ext>
            </a:extLst>
          </p:cNvPr>
          <p:cNvSpPr txBox="1"/>
          <p:nvPr/>
        </p:nvSpPr>
        <p:spPr>
          <a:xfrm>
            <a:off x="7604474" y="4083062"/>
            <a:ext cx="2186275" cy="37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Água e soluções</a:t>
            </a:r>
          </a:p>
        </p:txBody>
      </p:sp>
      <p:sp>
        <p:nvSpPr>
          <p:cNvPr id="28" name="Google Shape;169;p19">
            <a:extLst>
              <a:ext uri="{FF2B5EF4-FFF2-40B4-BE49-F238E27FC236}">
                <a16:creationId xmlns:a16="http://schemas.microsoft.com/office/drawing/2014/main" id="{22B7BFA1-D3DB-44B6-9FCB-52502E136505}"/>
              </a:ext>
            </a:extLst>
          </p:cNvPr>
          <p:cNvSpPr txBox="1"/>
          <p:nvPr/>
        </p:nvSpPr>
        <p:spPr>
          <a:xfrm>
            <a:off x="7604474" y="4606869"/>
            <a:ext cx="2507134" cy="37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Nutrição animal</a:t>
            </a:r>
          </a:p>
        </p:txBody>
      </p:sp>
      <p:sp>
        <p:nvSpPr>
          <p:cNvPr id="29" name="Google Shape;169;p19">
            <a:extLst>
              <a:ext uri="{FF2B5EF4-FFF2-40B4-BE49-F238E27FC236}">
                <a16:creationId xmlns:a16="http://schemas.microsoft.com/office/drawing/2014/main" id="{C3972BF8-D7DE-4FD0-A6E0-EABF3F57B85A}"/>
              </a:ext>
            </a:extLst>
          </p:cNvPr>
          <p:cNvSpPr txBox="1"/>
          <p:nvPr/>
        </p:nvSpPr>
        <p:spPr>
          <a:xfrm>
            <a:off x="7604474" y="5130676"/>
            <a:ext cx="1831038" cy="37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NIRS</a:t>
            </a: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F62AD391-A501-0FE1-8F1F-470792B048DC}"/>
              </a:ext>
            </a:extLst>
          </p:cNvPr>
          <p:cNvSpPr/>
          <p:nvPr/>
        </p:nvSpPr>
        <p:spPr>
          <a:xfrm>
            <a:off x="7381996" y="155292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E66D04E0-8253-96C5-44F2-D2ADA7E927F8}"/>
              </a:ext>
            </a:extLst>
          </p:cNvPr>
          <p:cNvSpPr/>
          <p:nvPr/>
        </p:nvSpPr>
        <p:spPr>
          <a:xfrm>
            <a:off x="7381996" y="207567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4B131A3C-3CE3-DE35-6040-8C76E659AE28}"/>
              </a:ext>
            </a:extLst>
          </p:cNvPr>
          <p:cNvSpPr/>
          <p:nvPr/>
        </p:nvSpPr>
        <p:spPr>
          <a:xfrm>
            <a:off x="7381996" y="261487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4616D084-4B8A-9F36-6AE4-D9882215E407}"/>
              </a:ext>
            </a:extLst>
          </p:cNvPr>
          <p:cNvSpPr/>
          <p:nvPr/>
        </p:nvSpPr>
        <p:spPr>
          <a:xfrm>
            <a:off x="7387205" y="311778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6" name="Elipse 45">
            <a:extLst>
              <a:ext uri="{FF2B5EF4-FFF2-40B4-BE49-F238E27FC236}">
                <a16:creationId xmlns:a16="http://schemas.microsoft.com/office/drawing/2014/main" id="{1B13D21B-5B26-5CE5-A68B-30E44D8EFB4A}"/>
              </a:ext>
            </a:extLst>
          </p:cNvPr>
          <p:cNvSpPr/>
          <p:nvPr/>
        </p:nvSpPr>
        <p:spPr>
          <a:xfrm>
            <a:off x="7381996" y="364815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7" name="Elipse 46">
            <a:extLst>
              <a:ext uri="{FF2B5EF4-FFF2-40B4-BE49-F238E27FC236}">
                <a16:creationId xmlns:a16="http://schemas.microsoft.com/office/drawing/2014/main" id="{3A4A42AB-9AFF-325E-E695-A3588F9217DE}"/>
              </a:ext>
            </a:extLst>
          </p:cNvPr>
          <p:cNvSpPr/>
          <p:nvPr/>
        </p:nvSpPr>
        <p:spPr>
          <a:xfrm>
            <a:off x="7381996" y="416070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8" name="Elipse 47">
            <a:extLst>
              <a:ext uri="{FF2B5EF4-FFF2-40B4-BE49-F238E27FC236}">
                <a16:creationId xmlns:a16="http://schemas.microsoft.com/office/drawing/2014/main" id="{6D92FED7-A35B-1575-BC0C-83351B941F55}"/>
              </a:ext>
            </a:extLst>
          </p:cNvPr>
          <p:cNvSpPr/>
          <p:nvPr/>
        </p:nvSpPr>
        <p:spPr>
          <a:xfrm>
            <a:off x="7381996" y="470443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9" name="Elipse 48">
            <a:extLst>
              <a:ext uri="{FF2B5EF4-FFF2-40B4-BE49-F238E27FC236}">
                <a16:creationId xmlns:a16="http://schemas.microsoft.com/office/drawing/2014/main" id="{F1855424-B999-3865-7AB3-8558CB60762A}"/>
              </a:ext>
            </a:extLst>
          </p:cNvPr>
          <p:cNvSpPr/>
          <p:nvPr/>
        </p:nvSpPr>
        <p:spPr>
          <a:xfrm>
            <a:off x="7381995" y="520408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52" name="Conector reto 51">
            <a:extLst>
              <a:ext uri="{FF2B5EF4-FFF2-40B4-BE49-F238E27FC236}">
                <a16:creationId xmlns:a16="http://schemas.microsoft.com/office/drawing/2014/main" id="{D7BE2F24-C034-5E1F-DDE6-FD1D7A598498}"/>
              </a:ext>
            </a:extLst>
          </p:cNvPr>
          <p:cNvCxnSpPr>
            <a:cxnSpLocks/>
          </p:cNvCxnSpPr>
          <p:nvPr/>
        </p:nvCxnSpPr>
        <p:spPr>
          <a:xfrm flipV="1">
            <a:off x="7475377" y="-74665"/>
            <a:ext cx="0" cy="7025800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magem 29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11060EA6-83C6-41FF-B7D1-8C8D215C474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31" name="CaixaDeTexto 30">
            <a:extLst>
              <a:ext uri="{FF2B5EF4-FFF2-40B4-BE49-F238E27FC236}">
                <a16:creationId xmlns:a16="http://schemas.microsoft.com/office/drawing/2014/main" id="{EE7E8DDF-1D48-4C3C-AC73-61C711721BB6}"/>
              </a:ext>
            </a:extLst>
          </p:cNvPr>
          <p:cNvSpPr txBox="1"/>
          <p:nvPr/>
        </p:nvSpPr>
        <p:spPr>
          <a:xfrm>
            <a:off x="1585735" y="1453567"/>
            <a:ext cx="55683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ln w="6350">
                  <a:noFill/>
                </a:ln>
                <a:solidFill>
                  <a:srgbClr val="CDAF69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Laboratório</a:t>
            </a:r>
            <a:r>
              <a:rPr lang="pt-BR" sz="2000" b="1" dirty="0">
                <a:ln w="6350">
                  <a:noFill/>
                </a:ln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t-BR" sz="3200" dirty="0">
                <a:solidFill>
                  <a:schemeClr val="bg1"/>
                </a:solidFill>
                <a:latin typeface="Myriad Pro" panose="020B0503030403020204" pitchFamily="34" charset="0"/>
              </a:rPr>
              <a:t>de Análises</a:t>
            </a:r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397FC1F0-F843-4D1C-9E29-759F0A3A80B0}"/>
              </a:ext>
            </a:extLst>
          </p:cNvPr>
          <p:cNvSpPr/>
          <p:nvPr/>
        </p:nvSpPr>
        <p:spPr>
          <a:xfrm>
            <a:off x="1659456" y="1837484"/>
            <a:ext cx="2232417" cy="91587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</p:spTree>
    <p:extLst>
      <p:ext uri="{BB962C8B-B14F-4D97-AF65-F5344CB8AC3E}">
        <p14:creationId xmlns:p14="http://schemas.microsoft.com/office/powerpoint/2010/main" val="9906024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adrão do plano de fundo&#10;&#10;Descrição gerada automaticamente">
            <a:extLst>
              <a:ext uri="{FF2B5EF4-FFF2-40B4-BE49-F238E27FC236}">
                <a16:creationId xmlns:a16="http://schemas.microsoft.com/office/drawing/2014/main" id="{6ABE30FB-B788-2726-0D21-AC666FD22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14" y="0"/>
            <a:ext cx="12199014" cy="6861946"/>
          </a:xfrm>
          <a:prstGeom prst="rect">
            <a:avLst/>
          </a:prstGeom>
        </p:spPr>
      </p:pic>
      <p:pic>
        <p:nvPicPr>
          <p:cNvPr id="6" name="Imagem 5" descr="Desenho de um cachorro&#10;&#10;Descrição gerada automaticamente com confiança média">
            <a:extLst>
              <a:ext uri="{FF2B5EF4-FFF2-40B4-BE49-F238E27FC236}">
                <a16:creationId xmlns:a16="http://schemas.microsoft.com/office/drawing/2014/main" id="{252BEF65-3074-D682-572F-6FC0A49B56F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4727" y="2238850"/>
            <a:ext cx="4842542" cy="1190149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71CBE15F-DA28-8A55-EEC7-E18476B7FB8D}"/>
              </a:ext>
            </a:extLst>
          </p:cNvPr>
          <p:cNvSpPr txBox="1"/>
          <p:nvPr/>
        </p:nvSpPr>
        <p:spPr>
          <a:xfrm>
            <a:off x="3734752" y="3904129"/>
            <a:ext cx="47224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800" dirty="0">
                <a:solidFill>
                  <a:srgbClr val="CDAF69"/>
                </a:solidFill>
                <a:latin typeface="Myriad Pro" panose="020B0503030403020204" pitchFamily="34" charset="0"/>
              </a:rPr>
              <a:t>Referência em educação para o agronegócio</a:t>
            </a:r>
          </a:p>
        </p:txBody>
      </p:sp>
    </p:spTree>
    <p:extLst>
      <p:ext uri="{BB962C8B-B14F-4D97-AF65-F5344CB8AC3E}">
        <p14:creationId xmlns:p14="http://schemas.microsoft.com/office/powerpoint/2010/main" val="1439685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0D7568-C96A-52EF-6CD7-64E4831A5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m 21">
            <a:extLst>
              <a:ext uri="{FF2B5EF4-FFF2-40B4-BE49-F238E27FC236}">
                <a16:creationId xmlns:a16="http://schemas.microsoft.com/office/drawing/2014/main" id="{BFC382DA-F68E-4F23-88B9-316607F5EC5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1"/>
            <a:ext cx="12191997" cy="6857999"/>
          </a:xfrm>
          <a:prstGeom prst="rect">
            <a:avLst/>
          </a:prstGeom>
        </p:spPr>
      </p:pic>
      <p:pic>
        <p:nvPicPr>
          <p:cNvPr id="19" name="Imagem 18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817B2E40-04E0-8E0A-4369-9EC9192505D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0" name="CaixaDeTexto 39">
            <a:extLst>
              <a:ext uri="{FF2B5EF4-FFF2-40B4-BE49-F238E27FC236}">
                <a16:creationId xmlns:a16="http://schemas.microsoft.com/office/drawing/2014/main" id="{9CCEC8D4-5418-1119-D137-476F0F9C06C2}"/>
              </a:ext>
            </a:extLst>
          </p:cNvPr>
          <p:cNvSpPr txBox="1"/>
          <p:nvPr/>
        </p:nvSpPr>
        <p:spPr>
          <a:xfrm>
            <a:off x="6952933" y="3690257"/>
            <a:ext cx="42848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Pecuária </a:t>
            </a:r>
            <a:r>
              <a:rPr lang="pt-BR" sz="32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Leiteira</a:t>
            </a: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82775D54-6F57-87FC-6BAE-8D64F6E125A6}"/>
              </a:ext>
            </a:extLst>
          </p:cNvPr>
          <p:cNvSpPr txBox="1"/>
          <p:nvPr/>
        </p:nvSpPr>
        <p:spPr>
          <a:xfrm>
            <a:off x="6940441" y="4376808"/>
            <a:ext cx="45151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Pecuária de </a:t>
            </a:r>
            <a:r>
              <a:rPr lang="pt-BR" sz="32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Corte</a:t>
            </a: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1B824406-40B2-0A6A-C93B-210F4EAEE49C}"/>
              </a:ext>
            </a:extLst>
          </p:cNvPr>
          <p:cNvSpPr txBox="1"/>
          <p:nvPr/>
        </p:nvSpPr>
        <p:spPr>
          <a:xfrm>
            <a:off x="6951638" y="2291596"/>
            <a:ext cx="47812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Produção de </a:t>
            </a:r>
            <a:r>
              <a:rPr lang="pt-BR" sz="32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Grãos</a:t>
            </a:r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CC86E0DE-02A6-7AD8-775B-8DE64BBFBF82}"/>
              </a:ext>
            </a:extLst>
          </p:cNvPr>
          <p:cNvSpPr txBox="1"/>
          <p:nvPr/>
        </p:nvSpPr>
        <p:spPr>
          <a:xfrm>
            <a:off x="6951637" y="2978147"/>
            <a:ext cx="38161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Produção de </a:t>
            </a:r>
            <a:r>
              <a:rPr lang="pt-BR" sz="32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Café</a:t>
            </a:r>
          </a:p>
        </p:txBody>
      </p:sp>
      <p:pic>
        <p:nvPicPr>
          <p:cNvPr id="53" name="Gráfico 52">
            <a:extLst>
              <a:ext uri="{FF2B5EF4-FFF2-40B4-BE49-F238E27FC236}">
                <a16:creationId xmlns:a16="http://schemas.microsoft.com/office/drawing/2014/main" id="{62FC2B74-D474-9535-4C22-92A8088E2F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41334" y="4508050"/>
            <a:ext cx="353152" cy="275441"/>
          </a:xfrm>
          <a:prstGeom prst="rect">
            <a:avLst/>
          </a:prstGeom>
        </p:spPr>
      </p:pic>
      <p:pic>
        <p:nvPicPr>
          <p:cNvPr id="55" name="Gráfico 54">
            <a:extLst>
              <a:ext uri="{FF2B5EF4-FFF2-40B4-BE49-F238E27FC236}">
                <a16:creationId xmlns:a16="http://schemas.microsoft.com/office/drawing/2014/main" id="{739ABA21-9866-2C67-900B-88D2A82038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17435" y="3797703"/>
            <a:ext cx="284335" cy="373264"/>
          </a:xfrm>
          <a:prstGeom prst="rect">
            <a:avLst/>
          </a:prstGeom>
        </p:spPr>
      </p:pic>
      <p:pic>
        <p:nvPicPr>
          <p:cNvPr id="57" name="Gráfico 56">
            <a:extLst>
              <a:ext uri="{FF2B5EF4-FFF2-40B4-BE49-F238E27FC236}">
                <a16:creationId xmlns:a16="http://schemas.microsoft.com/office/drawing/2014/main" id="{8D9234F6-2AF8-E0D0-B49A-A8CC6E031F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79075" y="2420835"/>
            <a:ext cx="336705" cy="336705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A137C843-0A4A-591E-611E-141258281B1D}"/>
              </a:ext>
            </a:extLst>
          </p:cNvPr>
          <p:cNvSpPr/>
          <p:nvPr/>
        </p:nvSpPr>
        <p:spPr>
          <a:xfrm>
            <a:off x="8813518" y="4073514"/>
            <a:ext cx="1447582" cy="89654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pic>
        <p:nvPicPr>
          <p:cNvPr id="59" name="Gráfico 58">
            <a:extLst>
              <a:ext uri="{FF2B5EF4-FFF2-40B4-BE49-F238E27FC236}">
                <a16:creationId xmlns:a16="http://schemas.microsoft.com/office/drawing/2014/main" id="{267A64F9-C833-B5C3-0B10-58D30390EC4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59258" y="3085347"/>
            <a:ext cx="346197" cy="370374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8FB5D7CE-B5E4-46AC-E5A9-BD1831088FF4}"/>
              </a:ext>
            </a:extLst>
          </p:cNvPr>
          <p:cNvSpPr txBox="1"/>
          <p:nvPr/>
        </p:nvSpPr>
        <p:spPr>
          <a:xfrm>
            <a:off x="2587807" y="3752530"/>
            <a:ext cx="405260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negócio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E79C64EA-88E0-7FBE-332D-A0671F20BF4C}"/>
              </a:ext>
            </a:extLst>
          </p:cNvPr>
          <p:cNvSpPr txBox="1"/>
          <p:nvPr/>
        </p:nvSpPr>
        <p:spPr>
          <a:xfrm>
            <a:off x="733159" y="1952301"/>
            <a:ext cx="5884276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3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Áreas</a:t>
            </a:r>
            <a:endParaRPr lang="pt-BR" sz="7200" b="1" dirty="0">
              <a:solidFill>
                <a:srgbClr val="E0C3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5D057DBA-9A4C-8F16-65CC-3BF0F55A5D2B}"/>
              </a:ext>
            </a:extLst>
          </p:cNvPr>
          <p:cNvSpPr/>
          <p:nvPr/>
        </p:nvSpPr>
        <p:spPr>
          <a:xfrm>
            <a:off x="9567831" y="2653964"/>
            <a:ext cx="1087590" cy="89654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D432E6A4-9A7B-2A83-C3A6-A14BB6EA3D3A}"/>
              </a:ext>
            </a:extLst>
          </p:cNvPr>
          <p:cNvSpPr/>
          <p:nvPr/>
        </p:nvSpPr>
        <p:spPr>
          <a:xfrm>
            <a:off x="9419983" y="4736366"/>
            <a:ext cx="988718" cy="89654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1DCF8FB-F778-C2D5-75CB-2BFE98277C0D}"/>
              </a:ext>
            </a:extLst>
          </p:cNvPr>
          <p:cNvSpPr/>
          <p:nvPr/>
        </p:nvSpPr>
        <p:spPr>
          <a:xfrm>
            <a:off x="9567831" y="3352647"/>
            <a:ext cx="817123" cy="89654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6E4621FA-1303-551A-7A6E-F6AF71B57A23}"/>
              </a:ext>
            </a:extLst>
          </p:cNvPr>
          <p:cNvSpPr txBox="1"/>
          <p:nvPr/>
        </p:nvSpPr>
        <p:spPr>
          <a:xfrm>
            <a:off x="6904223" y="1571656"/>
            <a:ext cx="41320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de </a:t>
            </a:r>
            <a:r>
              <a:rPr lang="pt-BR" sz="32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Negócios</a:t>
            </a:r>
          </a:p>
        </p:txBody>
      </p:sp>
      <p:pic>
        <p:nvPicPr>
          <p:cNvPr id="21" name="Imagem 20" descr="Ícone&#10;&#10;Descrição gerada automaticamente">
            <a:extLst>
              <a:ext uri="{FF2B5EF4-FFF2-40B4-BE49-F238E27FC236}">
                <a16:creationId xmlns:a16="http://schemas.microsoft.com/office/drawing/2014/main" id="{0E74465C-9D2D-618A-B546-C2E6AEACD608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39" y="1586925"/>
            <a:ext cx="599022" cy="599022"/>
          </a:xfrm>
          <a:prstGeom prst="rect">
            <a:avLst/>
          </a:prstGeom>
        </p:spPr>
      </p:pic>
      <p:sp>
        <p:nvSpPr>
          <p:cNvPr id="20" name="Retângulo 19">
            <a:extLst>
              <a:ext uri="{FF2B5EF4-FFF2-40B4-BE49-F238E27FC236}">
                <a16:creationId xmlns:a16="http://schemas.microsoft.com/office/drawing/2014/main" id="{9040CADD-839C-46C1-873C-D55AB1CF8F2E}"/>
              </a:ext>
            </a:extLst>
          </p:cNvPr>
          <p:cNvSpPr/>
          <p:nvPr/>
        </p:nvSpPr>
        <p:spPr>
          <a:xfrm>
            <a:off x="9025341" y="1935733"/>
            <a:ext cx="1839145" cy="86484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</p:spTree>
    <p:extLst>
      <p:ext uri="{BB962C8B-B14F-4D97-AF65-F5344CB8AC3E}">
        <p14:creationId xmlns:p14="http://schemas.microsoft.com/office/powerpoint/2010/main" val="3623876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9FF3E7-FE07-1240-BE7B-C2AC483A3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A88FE39-A0E2-92F6-FA8D-AB44AE078F0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1"/>
            <a:ext cx="12191997" cy="6857998"/>
          </a:xfrm>
          <a:prstGeom prst="rect">
            <a:avLst/>
          </a:prstGeom>
        </p:spPr>
      </p:pic>
      <p:pic>
        <p:nvPicPr>
          <p:cNvPr id="19" name="Imagem 18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A647B440-4414-7300-1BB7-4B4095C66C4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33940C9B-4D88-5FBE-335D-7BDAC08E3B0D}"/>
              </a:ext>
            </a:extLst>
          </p:cNvPr>
          <p:cNvSpPr txBox="1"/>
          <p:nvPr/>
        </p:nvSpPr>
        <p:spPr>
          <a:xfrm>
            <a:off x="6123129" y="4668185"/>
            <a:ext cx="34385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Direito trabalhista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 agro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DA808CC-E84A-3DC2-0961-1D30B33F5F31}"/>
              </a:ext>
            </a:extLst>
          </p:cNvPr>
          <p:cNvSpPr txBox="1"/>
          <p:nvPr/>
        </p:nvSpPr>
        <p:spPr>
          <a:xfrm>
            <a:off x="7022183" y="2855089"/>
            <a:ext cx="2512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</a:t>
            </a:r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financeira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F2AE536-C60E-6914-0258-C9525B42007C}"/>
              </a:ext>
            </a:extLst>
          </p:cNvPr>
          <p:cNvSpPr txBox="1"/>
          <p:nvPr/>
        </p:nvSpPr>
        <p:spPr>
          <a:xfrm>
            <a:off x="6721858" y="2406817"/>
            <a:ext cx="28126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de </a:t>
            </a:r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pessoas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CFF41D0-3C98-62C1-F859-457F2225E5D2}"/>
              </a:ext>
            </a:extLst>
          </p:cNvPr>
          <p:cNvSpPr txBox="1"/>
          <p:nvPr/>
        </p:nvSpPr>
        <p:spPr>
          <a:xfrm>
            <a:off x="6692304" y="1503603"/>
            <a:ext cx="28422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Conhecimento </a:t>
            </a:r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técnico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9DC4103B-E78D-621C-1B8C-B842F5E1B14B}"/>
              </a:ext>
            </a:extLst>
          </p:cNvPr>
          <p:cNvSpPr txBox="1"/>
          <p:nvPr/>
        </p:nvSpPr>
        <p:spPr>
          <a:xfrm>
            <a:off x="6986810" y="3293361"/>
            <a:ext cx="25748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Sucessão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familiar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82821717-82E9-B25A-FFD7-0376F49AC8CD}"/>
              </a:ext>
            </a:extLst>
          </p:cNvPr>
          <p:cNvSpPr txBox="1"/>
          <p:nvPr/>
        </p:nvSpPr>
        <p:spPr>
          <a:xfrm>
            <a:off x="6685064" y="1944651"/>
            <a:ext cx="28422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Técnicas de </a:t>
            </a:r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venda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F1D337FB-898D-A57A-98C1-A8A2F80D1174}"/>
              </a:ext>
            </a:extLst>
          </p:cNvPr>
          <p:cNvSpPr txBox="1"/>
          <p:nvPr/>
        </p:nvSpPr>
        <p:spPr>
          <a:xfrm>
            <a:off x="7901888" y="3752631"/>
            <a:ext cx="16326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Governança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5F9C4936-37A7-9EEA-82F8-DCAD14BBE126}"/>
              </a:ext>
            </a:extLst>
          </p:cNvPr>
          <p:cNvSpPr txBox="1"/>
          <p:nvPr/>
        </p:nvSpPr>
        <p:spPr>
          <a:xfrm>
            <a:off x="7234961" y="4215741"/>
            <a:ext cx="22859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Tributação 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agro</a:t>
            </a: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FE740F66-6CDC-4CF8-9D23-3C900963514E}"/>
              </a:ext>
            </a:extLst>
          </p:cNvPr>
          <p:cNvSpPr/>
          <p:nvPr/>
        </p:nvSpPr>
        <p:spPr>
          <a:xfrm>
            <a:off x="9671916" y="158928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3" name="Elipse 32">
            <a:extLst>
              <a:ext uri="{FF2B5EF4-FFF2-40B4-BE49-F238E27FC236}">
                <a16:creationId xmlns:a16="http://schemas.microsoft.com/office/drawing/2014/main" id="{146E00B6-6AB2-11A6-35C9-DCFE6767E85B}"/>
              </a:ext>
            </a:extLst>
          </p:cNvPr>
          <p:cNvSpPr/>
          <p:nvPr/>
        </p:nvSpPr>
        <p:spPr>
          <a:xfrm>
            <a:off x="9671916" y="204089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D8859DF7-0C4D-35B9-D2F2-82DC1E905C00}"/>
              </a:ext>
            </a:extLst>
          </p:cNvPr>
          <p:cNvSpPr/>
          <p:nvPr/>
        </p:nvSpPr>
        <p:spPr>
          <a:xfrm>
            <a:off x="9671916" y="249083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52857093-9F51-73DB-133E-E80701253A1B}"/>
              </a:ext>
            </a:extLst>
          </p:cNvPr>
          <p:cNvSpPr/>
          <p:nvPr/>
        </p:nvSpPr>
        <p:spPr>
          <a:xfrm>
            <a:off x="9671916" y="294077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1330D504-2861-2721-F559-F68C0D647DBD}"/>
              </a:ext>
            </a:extLst>
          </p:cNvPr>
          <p:cNvSpPr/>
          <p:nvPr/>
        </p:nvSpPr>
        <p:spPr>
          <a:xfrm>
            <a:off x="9671916" y="337904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A8B1E7A3-3BFE-5205-C11A-C812DB6BA209}"/>
              </a:ext>
            </a:extLst>
          </p:cNvPr>
          <p:cNvSpPr/>
          <p:nvPr/>
        </p:nvSpPr>
        <p:spPr>
          <a:xfrm>
            <a:off x="9671915" y="384732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D8F2F3FC-CFD9-98C0-9AB0-1B4F495A8382}"/>
              </a:ext>
            </a:extLst>
          </p:cNvPr>
          <p:cNvSpPr/>
          <p:nvPr/>
        </p:nvSpPr>
        <p:spPr>
          <a:xfrm>
            <a:off x="9671915" y="428630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7EEA878E-465C-1066-3796-D347079A69BF}"/>
              </a:ext>
            </a:extLst>
          </p:cNvPr>
          <p:cNvSpPr/>
          <p:nvPr/>
        </p:nvSpPr>
        <p:spPr>
          <a:xfrm>
            <a:off x="9671915" y="475387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62" name="Conector reto 61">
            <a:extLst>
              <a:ext uri="{FF2B5EF4-FFF2-40B4-BE49-F238E27FC236}">
                <a16:creationId xmlns:a16="http://schemas.microsoft.com/office/drawing/2014/main" id="{C185BB4A-0F23-5A63-7E4B-DED1EDB7F0A6}"/>
              </a:ext>
            </a:extLst>
          </p:cNvPr>
          <p:cNvCxnSpPr/>
          <p:nvPr/>
        </p:nvCxnSpPr>
        <p:spPr>
          <a:xfrm>
            <a:off x="9755042" y="-1"/>
            <a:ext cx="0" cy="6857999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CaixaDeTexto 68">
            <a:extLst>
              <a:ext uri="{FF2B5EF4-FFF2-40B4-BE49-F238E27FC236}">
                <a16:creationId xmlns:a16="http://schemas.microsoft.com/office/drawing/2014/main" id="{2061A91C-1F17-3FB6-886C-D5801F83867E}"/>
              </a:ext>
            </a:extLst>
          </p:cNvPr>
          <p:cNvSpPr txBox="1"/>
          <p:nvPr/>
        </p:nvSpPr>
        <p:spPr>
          <a:xfrm>
            <a:off x="1458743" y="2120225"/>
            <a:ext cx="5467639" cy="769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5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Soluções</a:t>
            </a:r>
            <a:endParaRPr lang="pt-BR" sz="9600" b="1" dirty="0">
              <a:solidFill>
                <a:srgbClr val="CDAF6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CaixaDeTexto 69">
            <a:extLst>
              <a:ext uri="{FF2B5EF4-FFF2-40B4-BE49-F238E27FC236}">
                <a16:creationId xmlns:a16="http://schemas.microsoft.com/office/drawing/2014/main" id="{C022788E-609A-9D7F-744B-2E129B872878}"/>
              </a:ext>
            </a:extLst>
          </p:cNvPr>
          <p:cNvSpPr txBox="1"/>
          <p:nvPr/>
        </p:nvSpPr>
        <p:spPr>
          <a:xfrm>
            <a:off x="1331500" y="2850140"/>
            <a:ext cx="5594879" cy="2174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166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360º </a:t>
            </a:r>
            <a:endParaRPr lang="pt-BR" sz="48700" b="1" dirty="0">
              <a:solidFill>
                <a:srgbClr val="E0C3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1" name="Retângulo: Cantos Arredondados 70">
            <a:extLst>
              <a:ext uri="{FF2B5EF4-FFF2-40B4-BE49-F238E27FC236}">
                <a16:creationId xmlns:a16="http://schemas.microsoft.com/office/drawing/2014/main" id="{0C0C272F-B7F9-BD11-7D85-780719B9CA83}"/>
              </a:ext>
            </a:extLst>
          </p:cNvPr>
          <p:cNvSpPr/>
          <p:nvPr/>
        </p:nvSpPr>
        <p:spPr>
          <a:xfrm>
            <a:off x="1217052" y="6456234"/>
            <a:ext cx="5324461" cy="5772326"/>
          </a:xfrm>
          <a:prstGeom prst="roundRect">
            <a:avLst>
              <a:gd name="adj" fmla="val 4319"/>
            </a:avLst>
          </a:prstGeom>
          <a:noFill/>
          <a:ln>
            <a:solidFill>
              <a:srgbClr val="E0C375"/>
            </a:solidFill>
          </a:ln>
          <a:effectLst>
            <a:glow rad="101600">
              <a:srgbClr val="E0C375">
                <a:alpha val="10196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3" name="CaixaDeTexto 72">
            <a:extLst>
              <a:ext uri="{FF2B5EF4-FFF2-40B4-BE49-F238E27FC236}">
                <a16:creationId xmlns:a16="http://schemas.microsoft.com/office/drawing/2014/main" id="{044E98C2-8F44-BE87-2F75-423D2402DA13}"/>
              </a:ext>
            </a:extLst>
          </p:cNvPr>
          <p:cNvSpPr txBox="1"/>
          <p:nvPr/>
        </p:nvSpPr>
        <p:spPr>
          <a:xfrm>
            <a:off x="6950443" y="5069402"/>
            <a:ext cx="25748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Sustentabilidade</a:t>
            </a:r>
            <a:endParaRPr lang="pt-BR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4" name="Elipse 73">
            <a:extLst>
              <a:ext uri="{FF2B5EF4-FFF2-40B4-BE49-F238E27FC236}">
                <a16:creationId xmlns:a16="http://schemas.microsoft.com/office/drawing/2014/main" id="{C79BD6E1-B7FF-BCC0-8613-5540F187D921}"/>
              </a:ext>
            </a:extLst>
          </p:cNvPr>
          <p:cNvSpPr/>
          <p:nvPr/>
        </p:nvSpPr>
        <p:spPr>
          <a:xfrm>
            <a:off x="9671915" y="515841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21580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DAB84A6-2E0A-23BB-02B2-895059853C0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" b="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E3C93CB-25CD-51FD-AF2C-5D842EFB0C60}"/>
              </a:ext>
            </a:extLst>
          </p:cNvPr>
          <p:cNvSpPr txBox="1"/>
          <p:nvPr/>
        </p:nvSpPr>
        <p:spPr>
          <a:xfrm>
            <a:off x="1247532" y="2615932"/>
            <a:ext cx="41683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Conhecimento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78DFB364-FF9B-21B6-98F0-8B035D4ACF4D}"/>
              </a:ext>
            </a:extLst>
          </p:cNvPr>
          <p:cNvSpPr/>
          <p:nvPr/>
        </p:nvSpPr>
        <p:spPr>
          <a:xfrm>
            <a:off x="1407886" y="3981391"/>
            <a:ext cx="4337132" cy="147266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2696F8E-B3CB-5574-8502-CA39FDBB84AB}"/>
              </a:ext>
            </a:extLst>
          </p:cNvPr>
          <p:cNvSpPr txBox="1"/>
          <p:nvPr/>
        </p:nvSpPr>
        <p:spPr>
          <a:xfrm>
            <a:off x="1217052" y="3287885"/>
            <a:ext cx="4846944" cy="109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8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aplicável</a:t>
            </a:r>
            <a:endParaRPr lang="pt-BR" sz="19600" b="1" dirty="0">
              <a:solidFill>
                <a:srgbClr val="CDAF6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3E82E041-5F9C-D174-2851-5D38D62EE3F7}"/>
              </a:ext>
            </a:extLst>
          </p:cNvPr>
          <p:cNvSpPr txBox="1"/>
          <p:nvPr/>
        </p:nvSpPr>
        <p:spPr>
          <a:xfrm>
            <a:off x="6495868" y="2603813"/>
            <a:ext cx="511111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Myriad Pro" panose="020B0503030403020204" pitchFamily="34" charset="0"/>
              </a:rPr>
              <a:t>O resultado da sinergia entre um </a:t>
            </a:r>
            <a:r>
              <a:rPr lang="pt-BR" sz="2800" b="1" dirty="0">
                <a:solidFill>
                  <a:srgbClr val="E0C375"/>
                </a:solidFill>
                <a:latin typeface="Myriad Pro" panose="020B0503030403020204" pitchFamily="34" charset="0"/>
              </a:rPr>
              <a:t>embasamento teórico </a:t>
            </a:r>
            <a:r>
              <a:rPr lang="pt-BR" sz="2800" dirty="0">
                <a:solidFill>
                  <a:schemeClr val="bg1"/>
                </a:solidFill>
                <a:latin typeface="Myriad Pro" panose="020B0503030403020204" pitchFamily="34" charset="0"/>
              </a:rPr>
              <a:t>robusto e uma vasta </a:t>
            </a:r>
            <a:r>
              <a:rPr lang="pt-BR" sz="2800" b="1" dirty="0">
                <a:solidFill>
                  <a:srgbClr val="E0C375"/>
                </a:solidFill>
                <a:latin typeface="Myriad Pro" panose="020B0503030403020204" pitchFamily="34" charset="0"/>
              </a:rPr>
              <a:t>experiência prática nas fazendas.</a:t>
            </a:r>
          </a:p>
        </p:txBody>
      </p:sp>
      <p:cxnSp>
        <p:nvCxnSpPr>
          <p:cNvPr id="19" name="Conector reto 18">
            <a:extLst>
              <a:ext uri="{FF2B5EF4-FFF2-40B4-BE49-F238E27FC236}">
                <a16:creationId xmlns:a16="http://schemas.microsoft.com/office/drawing/2014/main" id="{3C4386B7-D96E-DBF5-673A-A3129A1E6542}"/>
              </a:ext>
            </a:extLst>
          </p:cNvPr>
          <p:cNvCxnSpPr>
            <a:cxnSpLocks/>
          </p:cNvCxnSpPr>
          <p:nvPr/>
        </p:nvCxnSpPr>
        <p:spPr>
          <a:xfrm>
            <a:off x="7204364" y="3475180"/>
            <a:ext cx="4987636" cy="641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1FDD5E7D-B805-880D-F1C5-7B959483CD12}"/>
              </a:ext>
            </a:extLst>
          </p:cNvPr>
          <p:cNvCxnSpPr>
            <a:cxnSpLocks/>
          </p:cNvCxnSpPr>
          <p:nvPr/>
        </p:nvCxnSpPr>
        <p:spPr>
          <a:xfrm>
            <a:off x="0" y="4347829"/>
            <a:ext cx="9697420" cy="0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5F1524D5-E908-63B1-8E2B-3D3091FDC327}"/>
              </a:ext>
            </a:extLst>
          </p:cNvPr>
          <p:cNvSpPr/>
          <p:nvPr/>
        </p:nvSpPr>
        <p:spPr>
          <a:xfrm>
            <a:off x="1217052" y="-5165967"/>
            <a:ext cx="5324461" cy="5772326"/>
          </a:xfrm>
          <a:prstGeom prst="roundRect">
            <a:avLst>
              <a:gd name="adj" fmla="val 4319"/>
            </a:avLst>
          </a:prstGeom>
          <a:noFill/>
          <a:ln>
            <a:solidFill>
              <a:srgbClr val="E0C375"/>
            </a:solidFill>
          </a:ln>
          <a:effectLst>
            <a:glow rad="101600">
              <a:srgbClr val="E0C375">
                <a:alpha val="10196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C4B12830-E4C6-42DD-9029-38583FE3ED1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601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EE08E-A626-A4C5-6A72-46DAA87FD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7283F79-67C3-E804-E56D-F9D5192169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" y="-1"/>
            <a:ext cx="12191997" cy="685799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BF617153-6B4D-3837-CA7F-6B40765AF700}"/>
              </a:ext>
            </a:extLst>
          </p:cNvPr>
          <p:cNvSpPr txBox="1"/>
          <p:nvPr/>
        </p:nvSpPr>
        <p:spPr>
          <a:xfrm>
            <a:off x="1046865" y="1228344"/>
            <a:ext cx="5812037" cy="844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Consultoria</a:t>
            </a:r>
          </a:p>
        </p:txBody>
      </p:sp>
      <p:pic>
        <p:nvPicPr>
          <p:cNvPr id="19" name="Imagem 18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335C2D3B-4082-6D01-1356-47C73D2BF71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799E6762-ADBB-9909-D4BD-53F7F83DD2EE}"/>
              </a:ext>
            </a:extLst>
          </p:cNvPr>
          <p:cNvSpPr/>
          <p:nvPr/>
        </p:nvSpPr>
        <p:spPr>
          <a:xfrm>
            <a:off x="4353834" y="2844076"/>
            <a:ext cx="1527677" cy="1830313"/>
          </a:xfrm>
          <a:prstGeom prst="roundRect">
            <a:avLst>
              <a:gd name="adj" fmla="val 4870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DD9FA1A9-1E50-7B8E-B479-F530EB77275C}"/>
              </a:ext>
            </a:extLst>
          </p:cNvPr>
          <p:cNvSpPr/>
          <p:nvPr/>
        </p:nvSpPr>
        <p:spPr>
          <a:xfrm>
            <a:off x="2744454" y="2828340"/>
            <a:ext cx="1527677" cy="1830313"/>
          </a:xfrm>
          <a:prstGeom prst="roundRect">
            <a:avLst>
              <a:gd name="adj" fmla="val 4870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E72E7C40-D978-08C4-A857-0B45DCA1E2C2}"/>
              </a:ext>
            </a:extLst>
          </p:cNvPr>
          <p:cNvSpPr/>
          <p:nvPr/>
        </p:nvSpPr>
        <p:spPr>
          <a:xfrm>
            <a:off x="1252640" y="2828340"/>
            <a:ext cx="1372932" cy="1830313"/>
          </a:xfrm>
          <a:prstGeom prst="roundRect">
            <a:avLst>
              <a:gd name="adj" fmla="val 4870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7" name="Imagem 6" descr="Ícone&#10;&#10;Descrição gerada automaticamente">
            <a:extLst>
              <a:ext uri="{FF2B5EF4-FFF2-40B4-BE49-F238E27FC236}">
                <a16:creationId xmlns:a16="http://schemas.microsoft.com/office/drawing/2014/main" id="{BE253F50-5D48-BC1A-E999-742637A0278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384" y="3101528"/>
            <a:ext cx="531155" cy="531155"/>
          </a:xfrm>
          <a:prstGeom prst="rect">
            <a:avLst/>
          </a:prstGeom>
        </p:spPr>
      </p:pic>
      <p:pic>
        <p:nvPicPr>
          <p:cNvPr id="10" name="Imagem 9" descr="Ícone&#10;&#10;Descrição gerada automaticamente">
            <a:extLst>
              <a:ext uri="{FF2B5EF4-FFF2-40B4-BE49-F238E27FC236}">
                <a16:creationId xmlns:a16="http://schemas.microsoft.com/office/drawing/2014/main" id="{90213DED-EA05-0849-0DF6-C48FE379A37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4311" y="3110272"/>
            <a:ext cx="658066" cy="479449"/>
          </a:xfrm>
          <a:prstGeom prst="rect">
            <a:avLst/>
          </a:prstGeom>
        </p:spPr>
      </p:pic>
      <p:pic>
        <p:nvPicPr>
          <p:cNvPr id="26" name="Imagem 25" descr="Ícone&#10;&#10;Descrição gerada automaticamente">
            <a:extLst>
              <a:ext uri="{FF2B5EF4-FFF2-40B4-BE49-F238E27FC236}">
                <a16:creationId xmlns:a16="http://schemas.microsoft.com/office/drawing/2014/main" id="{9FB28707-755E-9E58-07A9-5C0624E8914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3331" y="3083985"/>
            <a:ext cx="531154" cy="531154"/>
          </a:xfrm>
          <a:prstGeom prst="rect">
            <a:avLst/>
          </a:prstGeom>
        </p:spPr>
      </p:pic>
      <p:sp>
        <p:nvSpPr>
          <p:cNvPr id="28" name="CaixaDeTexto 27">
            <a:extLst>
              <a:ext uri="{FF2B5EF4-FFF2-40B4-BE49-F238E27FC236}">
                <a16:creationId xmlns:a16="http://schemas.microsoft.com/office/drawing/2014/main" id="{6B36878D-BC43-FD71-A6BA-143DC4E4D80D}"/>
              </a:ext>
            </a:extLst>
          </p:cNvPr>
          <p:cNvSpPr txBox="1"/>
          <p:nvPr/>
        </p:nvSpPr>
        <p:spPr>
          <a:xfrm>
            <a:off x="1230911" y="3809755"/>
            <a:ext cx="1358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Agronômica </a:t>
            </a:r>
          </a:p>
          <a:p>
            <a:pPr algn="ctr"/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&amp;  zootécnica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514B2D80-8908-E7D4-6784-79FF584087A1}"/>
              </a:ext>
            </a:extLst>
          </p:cNvPr>
          <p:cNvSpPr txBox="1"/>
          <p:nvPr/>
        </p:nvSpPr>
        <p:spPr>
          <a:xfrm>
            <a:off x="2662751" y="3766891"/>
            <a:ext cx="168242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</a:t>
            </a:r>
            <a:b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financeira &amp; econômica 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37449908-AA4A-5711-3DF3-4E87EFA98025}"/>
              </a:ext>
            </a:extLst>
          </p:cNvPr>
          <p:cNvSpPr txBox="1"/>
          <p:nvPr/>
        </p:nvSpPr>
        <p:spPr>
          <a:xfrm>
            <a:off x="4303628" y="3710207"/>
            <a:ext cx="1619432" cy="957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de pessoas, sucessão familiar &amp; direito trabalhista</a:t>
            </a:r>
          </a:p>
        </p:txBody>
      </p:sp>
      <p:sp>
        <p:nvSpPr>
          <p:cNvPr id="70" name="CaixaDeTexto 69">
            <a:extLst>
              <a:ext uri="{FF2B5EF4-FFF2-40B4-BE49-F238E27FC236}">
                <a16:creationId xmlns:a16="http://schemas.microsoft.com/office/drawing/2014/main" id="{B7AE5166-E917-FC4C-0D36-0A18D760E5F2}"/>
              </a:ext>
            </a:extLst>
          </p:cNvPr>
          <p:cNvSpPr txBox="1"/>
          <p:nvPr/>
        </p:nvSpPr>
        <p:spPr>
          <a:xfrm>
            <a:off x="5772882" y="4867319"/>
            <a:ext cx="1845335" cy="443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28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+415 mil</a:t>
            </a:r>
          </a:p>
        </p:txBody>
      </p:sp>
      <p:sp>
        <p:nvSpPr>
          <p:cNvPr id="71" name="CaixaDeTexto 70">
            <a:extLst>
              <a:ext uri="{FF2B5EF4-FFF2-40B4-BE49-F238E27FC236}">
                <a16:creationId xmlns:a16="http://schemas.microsoft.com/office/drawing/2014/main" id="{35B56EF9-8BA9-F4AD-9816-43C090FC6F7A}"/>
              </a:ext>
            </a:extLst>
          </p:cNvPr>
          <p:cNvSpPr txBox="1"/>
          <p:nvPr/>
        </p:nvSpPr>
        <p:spPr>
          <a:xfrm>
            <a:off x="4001453" y="4888054"/>
            <a:ext cx="1952249" cy="444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28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+1 milhão</a:t>
            </a:r>
          </a:p>
        </p:txBody>
      </p:sp>
      <p:sp>
        <p:nvSpPr>
          <p:cNvPr id="72" name="CaixaDeTexto 71">
            <a:extLst>
              <a:ext uri="{FF2B5EF4-FFF2-40B4-BE49-F238E27FC236}">
                <a16:creationId xmlns:a16="http://schemas.microsoft.com/office/drawing/2014/main" id="{FCA357AC-31CA-A649-BA28-F14F359BD768}"/>
              </a:ext>
            </a:extLst>
          </p:cNvPr>
          <p:cNvSpPr txBox="1"/>
          <p:nvPr/>
        </p:nvSpPr>
        <p:spPr>
          <a:xfrm>
            <a:off x="970708" y="4913946"/>
            <a:ext cx="1677721" cy="443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28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+120 mil</a:t>
            </a:r>
          </a:p>
        </p:txBody>
      </p:sp>
      <p:sp>
        <p:nvSpPr>
          <p:cNvPr id="73" name="CaixaDeTexto 72">
            <a:extLst>
              <a:ext uri="{FF2B5EF4-FFF2-40B4-BE49-F238E27FC236}">
                <a16:creationId xmlns:a16="http://schemas.microsoft.com/office/drawing/2014/main" id="{12B505F3-375E-5791-2FBA-061F9E246B6B}"/>
              </a:ext>
            </a:extLst>
          </p:cNvPr>
          <p:cNvSpPr txBox="1"/>
          <p:nvPr/>
        </p:nvSpPr>
        <p:spPr>
          <a:xfrm>
            <a:off x="2563211" y="4913946"/>
            <a:ext cx="1461758" cy="443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28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+20 mil  </a:t>
            </a:r>
          </a:p>
        </p:txBody>
      </p:sp>
      <p:sp>
        <p:nvSpPr>
          <p:cNvPr id="74" name="CaixaDeTexto 73">
            <a:extLst>
              <a:ext uri="{FF2B5EF4-FFF2-40B4-BE49-F238E27FC236}">
                <a16:creationId xmlns:a16="http://schemas.microsoft.com/office/drawing/2014/main" id="{DC1B97C8-D4DA-1431-DA45-4E8F8FFABFB5}"/>
              </a:ext>
            </a:extLst>
          </p:cNvPr>
          <p:cNvSpPr txBox="1"/>
          <p:nvPr/>
        </p:nvSpPr>
        <p:spPr>
          <a:xfrm>
            <a:off x="5885511" y="5237364"/>
            <a:ext cx="1774311" cy="440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cabeças de gado de corte </a:t>
            </a:r>
          </a:p>
        </p:txBody>
      </p:sp>
      <p:sp>
        <p:nvSpPr>
          <p:cNvPr id="75" name="CaixaDeTexto 74">
            <a:extLst>
              <a:ext uri="{FF2B5EF4-FFF2-40B4-BE49-F238E27FC236}">
                <a16:creationId xmlns:a16="http://schemas.microsoft.com/office/drawing/2014/main" id="{898771C6-DE88-CEE9-5F84-8E8E1822DA80}"/>
              </a:ext>
            </a:extLst>
          </p:cNvPr>
          <p:cNvSpPr txBox="1"/>
          <p:nvPr/>
        </p:nvSpPr>
        <p:spPr>
          <a:xfrm>
            <a:off x="4219027" y="5273245"/>
            <a:ext cx="1677845" cy="440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litros de leite/dia</a:t>
            </a:r>
          </a:p>
        </p:txBody>
      </p:sp>
      <p:sp>
        <p:nvSpPr>
          <p:cNvPr id="76" name="CaixaDeTexto 75">
            <a:extLst>
              <a:ext uri="{FF2B5EF4-FFF2-40B4-BE49-F238E27FC236}">
                <a16:creationId xmlns:a16="http://schemas.microsoft.com/office/drawing/2014/main" id="{0397BB1A-3EB4-57E5-74D3-DCF5987F1943}"/>
              </a:ext>
            </a:extLst>
          </p:cNvPr>
          <p:cNvSpPr txBox="1"/>
          <p:nvPr/>
        </p:nvSpPr>
        <p:spPr>
          <a:xfrm>
            <a:off x="1115254" y="5299137"/>
            <a:ext cx="1412898" cy="440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hectares de</a:t>
            </a:r>
          </a:p>
          <a:p>
            <a:pPr algn="ctr">
              <a:lnSpc>
                <a:spcPct val="80000"/>
              </a:lnSpc>
            </a:pP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grãos</a:t>
            </a:r>
          </a:p>
        </p:txBody>
      </p:sp>
      <p:cxnSp>
        <p:nvCxnSpPr>
          <p:cNvPr id="77" name="Conector reto 76">
            <a:extLst>
              <a:ext uri="{FF2B5EF4-FFF2-40B4-BE49-F238E27FC236}">
                <a16:creationId xmlns:a16="http://schemas.microsoft.com/office/drawing/2014/main" id="{34A6ABCB-B33A-47AF-D90B-912E7D556888}"/>
              </a:ext>
            </a:extLst>
          </p:cNvPr>
          <p:cNvCxnSpPr>
            <a:cxnSpLocks/>
          </p:cNvCxnSpPr>
          <p:nvPr/>
        </p:nvCxnSpPr>
        <p:spPr>
          <a:xfrm>
            <a:off x="5921431" y="4775364"/>
            <a:ext cx="0" cy="82901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ector reto 77">
            <a:extLst>
              <a:ext uri="{FF2B5EF4-FFF2-40B4-BE49-F238E27FC236}">
                <a16:creationId xmlns:a16="http://schemas.microsoft.com/office/drawing/2014/main" id="{1B243D06-59AF-1817-617E-B6B30A6D29AF}"/>
              </a:ext>
            </a:extLst>
          </p:cNvPr>
          <p:cNvCxnSpPr>
            <a:cxnSpLocks/>
          </p:cNvCxnSpPr>
          <p:nvPr/>
        </p:nvCxnSpPr>
        <p:spPr>
          <a:xfrm>
            <a:off x="4014495" y="4775363"/>
            <a:ext cx="0" cy="82901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ector reto 78">
            <a:extLst>
              <a:ext uri="{FF2B5EF4-FFF2-40B4-BE49-F238E27FC236}">
                <a16:creationId xmlns:a16="http://schemas.microsoft.com/office/drawing/2014/main" id="{29D351CA-CF52-8484-C008-A2EF6C977DDE}"/>
              </a:ext>
            </a:extLst>
          </p:cNvPr>
          <p:cNvCxnSpPr>
            <a:cxnSpLocks/>
          </p:cNvCxnSpPr>
          <p:nvPr/>
        </p:nvCxnSpPr>
        <p:spPr>
          <a:xfrm>
            <a:off x="2599894" y="4801254"/>
            <a:ext cx="0" cy="82901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CaixaDeTexto 79">
            <a:extLst>
              <a:ext uri="{FF2B5EF4-FFF2-40B4-BE49-F238E27FC236}">
                <a16:creationId xmlns:a16="http://schemas.microsoft.com/office/drawing/2014/main" id="{71CE982C-CA36-2F44-8A89-E62D8A8A7522}"/>
              </a:ext>
            </a:extLst>
          </p:cNvPr>
          <p:cNvSpPr txBox="1"/>
          <p:nvPr/>
        </p:nvSpPr>
        <p:spPr>
          <a:xfrm>
            <a:off x="2479476" y="5288279"/>
            <a:ext cx="1629225" cy="440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hectares de </a:t>
            </a:r>
          </a:p>
          <a:p>
            <a:pPr algn="ctr">
              <a:lnSpc>
                <a:spcPct val="80000"/>
              </a:lnSpc>
            </a:pP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café</a:t>
            </a:r>
          </a:p>
        </p:txBody>
      </p:sp>
      <p:sp>
        <p:nvSpPr>
          <p:cNvPr id="81" name="CaixaDeTexto 80">
            <a:extLst>
              <a:ext uri="{FF2B5EF4-FFF2-40B4-BE49-F238E27FC236}">
                <a16:creationId xmlns:a16="http://schemas.microsoft.com/office/drawing/2014/main" id="{B7F00FB7-1C8C-B02C-E678-655BFFDA64D6}"/>
              </a:ext>
            </a:extLst>
          </p:cNvPr>
          <p:cNvSpPr txBox="1"/>
          <p:nvPr/>
        </p:nvSpPr>
        <p:spPr>
          <a:xfrm>
            <a:off x="1176856" y="1858013"/>
            <a:ext cx="44203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 mais de 400 fazendas com presença estratégica em âmbito nacional.</a:t>
            </a:r>
            <a:endParaRPr lang="pt-BR" b="1" dirty="0">
              <a:solidFill>
                <a:srgbClr val="E0C3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2" name="Elipse 81">
            <a:extLst>
              <a:ext uri="{FF2B5EF4-FFF2-40B4-BE49-F238E27FC236}">
                <a16:creationId xmlns:a16="http://schemas.microsoft.com/office/drawing/2014/main" id="{75CDB1F1-7B04-13A5-36E2-128097E0DBEF}"/>
              </a:ext>
            </a:extLst>
          </p:cNvPr>
          <p:cNvSpPr/>
          <p:nvPr/>
        </p:nvSpPr>
        <p:spPr>
          <a:xfrm>
            <a:off x="878720" y="145638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84" name="Conector reto 83">
            <a:extLst>
              <a:ext uri="{FF2B5EF4-FFF2-40B4-BE49-F238E27FC236}">
                <a16:creationId xmlns:a16="http://schemas.microsoft.com/office/drawing/2014/main" id="{5EC57F1F-1CAC-4A39-D584-D370D12BEB7C}"/>
              </a:ext>
            </a:extLst>
          </p:cNvPr>
          <p:cNvCxnSpPr/>
          <p:nvPr/>
        </p:nvCxnSpPr>
        <p:spPr>
          <a:xfrm flipV="1">
            <a:off x="982213" y="1579418"/>
            <a:ext cx="0" cy="5278582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2631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adrão do plano de fundo&#10;&#10;Descrição gerada automaticamente">
            <a:extLst>
              <a:ext uri="{FF2B5EF4-FFF2-40B4-BE49-F238E27FC236}">
                <a16:creationId xmlns:a16="http://schemas.microsoft.com/office/drawing/2014/main" id="{C005CD2F-E236-C0EB-D374-83FE02EB79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D3F2BC58-B0D5-B96E-3E00-78D3F5092291}"/>
              </a:ext>
            </a:extLst>
          </p:cNvPr>
          <p:cNvSpPr/>
          <p:nvPr/>
        </p:nvSpPr>
        <p:spPr>
          <a:xfrm>
            <a:off x="6096001" y="4711687"/>
            <a:ext cx="6096000" cy="1091094"/>
          </a:xfrm>
          <a:prstGeom prst="roundRect">
            <a:avLst>
              <a:gd name="adj" fmla="val 4870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64EC3AF-68DA-EA3C-D3B0-CDA44243B068}"/>
              </a:ext>
            </a:extLst>
          </p:cNvPr>
          <p:cNvSpPr txBox="1"/>
          <p:nvPr/>
        </p:nvSpPr>
        <p:spPr>
          <a:xfrm>
            <a:off x="6096000" y="1382875"/>
            <a:ext cx="12653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Mais 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14925C0-6CE9-A785-2B62-78B1BC87CB96}"/>
              </a:ext>
            </a:extLst>
          </p:cNvPr>
          <p:cNvSpPr txBox="1"/>
          <p:nvPr/>
        </p:nvSpPr>
        <p:spPr>
          <a:xfrm>
            <a:off x="6070832" y="1664384"/>
            <a:ext cx="3553459" cy="109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8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40.000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DBA147C9-EEE2-D029-B852-B63B194FDB77}"/>
              </a:ext>
            </a:extLst>
          </p:cNvPr>
          <p:cNvSpPr txBox="1"/>
          <p:nvPr/>
        </p:nvSpPr>
        <p:spPr>
          <a:xfrm>
            <a:off x="6096000" y="2543646"/>
            <a:ext cx="3528291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Alunos treinados pelo </a:t>
            </a:r>
            <a:r>
              <a:rPr lang="pt-BR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Rehagro</a:t>
            </a:r>
            <a:endParaRPr lang="pt-BR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3189D12B-EBA0-9358-38B8-81ACB3281B12}"/>
              </a:ext>
            </a:extLst>
          </p:cNvPr>
          <p:cNvGrpSpPr/>
          <p:nvPr/>
        </p:nvGrpSpPr>
        <p:grpSpPr>
          <a:xfrm>
            <a:off x="6095999" y="3223296"/>
            <a:ext cx="1738124" cy="984114"/>
            <a:chOff x="5176705" y="3509214"/>
            <a:chExt cx="1738124" cy="984114"/>
          </a:xfrm>
        </p:grpSpPr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4151A765-2447-1D44-9FBB-E8F9BD884C51}"/>
                </a:ext>
              </a:extLst>
            </p:cNvPr>
            <p:cNvSpPr txBox="1"/>
            <p:nvPr/>
          </p:nvSpPr>
          <p:spPr>
            <a:xfrm>
              <a:off x="5176705" y="3509214"/>
              <a:ext cx="138460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12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Destes, mais de </a:t>
              </a:r>
            </a:p>
          </p:txBody>
        </p:sp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8647536C-042A-0E54-BFE5-F9FC449D669F}"/>
                </a:ext>
              </a:extLst>
            </p:cNvPr>
            <p:cNvSpPr txBox="1"/>
            <p:nvPr/>
          </p:nvSpPr>
          <p:spPr>
            <a:xfrm>
              <a:off x="5176706" y="3740652"/>
              <a:ext cx="1738123" cy="595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pt-BR" sz="4000" b="1" dirty="0">
                  <a:solidFill>
                    <a:srgbClr val="CDAF69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6.800</a:t>
              </a: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EFF3CEC1-458B-2FDB-8FCA-406B33B1F1E5}"/>
                </a:ext>
              </a:extLst>
            </p:cNvPr>
            <p:cNvSpPr txBox="1"/>
            <p:nvPr/>
          </p:nvSpPr>
          <p:spPr>
            <a:xfrm>
              <a:off x="5176706" y="4250441"/>
              <a:ext cx="1684332" cy="242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pt-BR" sz="12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em pós-graduações </a:t>
              </a: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494C1A4F-B8AC-7C29-86E4-83B0506C558F}"/>
              </a:ext>
            </a:extLst>
          </p:cNvPr>
          <p:cNvGrpSpPr/>
          <p:nvPr/>
        </p:nvGrpSpPr>
        <p:grpSpPr>
          <a:xfrm>
            <a:off x="7822460" y="3214601"/>
            <a:ext cx="2207365" cy="1148764"/>
            <a:chOff x="5122915" y="3483929"/>
            <a:chExt cx="2207365" cy="1148764"/>
          </a:xfrm>
        </p:grpSpPr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DC998CC6-E049-2A41-A283-4DA420521A38}"/>
                </a:ext>
              </a:extLst>
            </p:cNvPr>
            <p:cNvSpPr txBox="1"/>
            <p:nvPr/>
          </p:nvSpPr>
          <p:spPr>
            <a:xfrm>
              <a:off x="5210262" y="3483929"/>
              <a:ext cx="119053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12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 mais de </a:t>
              </a:r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0A5EE420-5BD0-DD3D-79CA-E9113067ED6C}"/>
                </a:ext>
              </a:extLst>
            </p:cNvPr>
            <p:cNvSpPr txBox="1"/>
            <p:nvPr/>
          </p:nvSpPr>
          <p:spPr>
            <a:xfrm>
              <a:off x="5122915" y="3714102"/>
              <a:ext cx="1849497" cy="595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pt-BR" sz="4000" b="1" dirty="0">
                  <a:solidFill>
                    <a:srgbClr val="CDAF69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14.000</a:t>
              </a:r>
            </a:p>
          </p:txBody>
        </p:sp>
        <p:sp>
          <p:nvSpPr>
            <p:cNvPr id="17" name="CaixaDeTexto 16">
              <a:extLst>
                <a:ext uri="{FF2B5EF4-FFF2-40B4-BE49-F238E27FC236}">
                  <a16:creationId xmlns:a16="http://schemas.microsoft.com/office/drawing/2014/main" id="{97D17D5A-85EB-81D4-8D96-92A192AAAF1F}"/>
                </a:ext>
              </a:extLst>
            </p:cNvPr>
            <p:cNvSpPr txBox="1"/>
            <p:nvPr/>
          </p:nvSpPr>
          <p:spPr>
            <a:xfrm>
              <a:off x="5176706" y="4242073"/>
              <a:ext cx="2153574" cy="3906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pt-BR" sz="12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nas mais de 325 turmas corporativas.</a:t>
              </a:r>
            </a:p>
          </p:txBody>
        </p:sp>
      </p:grp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98DBC933-D28F-D034-EE94-5B217A3B5DDD}"/>
              </a:ext>
            </a:extLst>
          </p:cNvPr>
          <p:cNvCxnSpPr>
            <a:cxnSpLocks/>
          </p:cNvCxnSpPr>
          <p:nvPr/>
        </p:nvCxnSpPr>
        <p:spPr>
          <a:xfrm>
            <a:off x="7700178" y="3223296"/>
            <a:ext cx="0" cy="82901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7D0346E5-CFC0-DC89-AB2C-D0070FE8AF39}"/>
              </a:ext>
            </a:extLst>
          </p:cNvPr>
          <p:cNvSpPr txBox="1"/>
          <p:nvPr/>
        </p:nvSpPr>
        <p:spPr>
          <a:xfrm>
            <a:off x="8383905" y="4844806"/>
            <a:ext cx="339829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1° lugar no Brasil em ensino no agronegócio pelo EAD Ranking, publicado pela revista</a:t>
            </a:r>
          </a:p>
        </p:txBody>
      </p:sp>
      <p:pic>
        <p:nvPicPr>
          <p:cNvPr id="23" name="Imagem 22" descr="Uma imagem contendo Logotipo&#10;&#10;Descrição gerada automaticamente">
            <a:extLst>
              <a:ext uri="{FF2B5EF4-FFF2-40B4-BE49-F238E27FC236}">
                <a16:creationId xmlns:a16="http://schemas.microsoft.com/office/drawing/2014/main" id="{C1DFB26A-0D84-E008-B797-DD5459842D3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5600" y="4455590"/>
            <a:ext cx="1828649" cy="1091094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9F3FCA14-6B6C-9C12-8B0D-67E23D120D2D}"/>
              </a:ext>
            </a:extLst>
          </p:cNvPr>
          <p:cNvSpPr txBox="1"/>
          <p:nvPr/>
        </p:nvSpPr>
        <p:spPr>
          <a:xfrm>
            <a:off x="1087268" y="2017114"/>
            <a:ext cx="4679633" cy="9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600" b="1" dirty="0">
                <a:solidFill>
                  <a:srgbClr val="CDAF69"/>
                </a:solidFill>
                <a:latin typeface="Myriad Pro" panose="020B0503030403020204" pitchFamily="34" charset="0"/>
              </a:rPr>
              <a:t>Ensino  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FF488A21-5C1A-5D34-9BA6-2F10999E77D1}"/>
              </a:ext>
            </a:extLst>
          </p:cNvPr>
          <p:cNvSpPr txBox="1"/>
          <p:nvPr/>
        </p:nvSpPr>
        <p:spPr>
          <a:xfrm>
            <a:off x="1069561" y="2940252"/>
            <a:ext cx="4653070" cy="1862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Programas educacionais de graduação, capacitação, pós-graduação e treinamentos corporativos, desenvolvidos com uma abordagem que integra embasamento teórico e vivência prática.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B8526979-DFA9-C925-196D-2C37501CE550}"/>
              </a:ext>
            </a:extLst>
          </p:cNvPr>
          <p:cNvSpPr/>
          <p:nvPr/>
        </p:nvSpPr>
        <p:spPr>
          <a:xfrm>
            <a:off x="1183337" y="2584060"/>
            <a:ext cx="2476309" cy="152537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FC5B0827-AA1F-E970-E7CA-A9D0DA153CBB}"/>
              </a:ext>
            </a:extLst>
          </p:cNvPr>
          <p:cNvSpPr/>
          <p:nvPr/>
        </p:nvSpPr>
        <p:spPr>
          <a:xfrm>
            <a:off x="6526749" y="2324732"/>
            <a:ext cx="2718989" cy="124129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66F8F8F7-979B-D289-6411-5DCDC01E1F28}"/>
              </a:ext>
            </a:extLst>
          </p:cNvPr>
          <p:cNvSpPr/>
          <p:nvPr/>
        </p:nvSpPr>
        <p:spPr>
          <a:xfrm>
            <a:off x="889305" y="247182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2DBAE083-6179-8669-6E99-65916E8716BC}"/>
              </a:ext>
            </a:extLst>
          </p:cNvPr>
          <p:cNvCxnSpPr>
            <a:cxnSpLocks/>
          </p:cNvCxnSpPr>
          <p:nvPr/>
        </p:nvCxnSpPr>
        <p:spPr>
          <a:xfrm flipV="1">
            <a:off x="982213" y="-5395"/>
            <a:ext cx="0" cy="7025794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Imagem 30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2198923B-F4FA-4AAA-A886-062ED00C9D4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374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Descrição gerada automaticamente">
            <a:extLst>
              <a:ext uri="{FF2B5EF4-FFF2-40B4-BE49-F238E27FC236}">
                <a16:creationId xmlns:a16="http://schemas.microsoft.com/office/drawing/2014/main" id="{A962FDFA-910C-60BC-BF62-8DD15DCE08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4BE62DCD-EE84-6F67-AEB4-7B849D4D55C0}"/>
              </a:ext>
            </a:extLst>
          </p:cNvPr>
          <p:cNvSpPr/>
          <p:nvPr/>
        </p:nvSpPr>
        <p:spPr>
          <a:xfrm>
            <a:off x="1029404" y="3429000"/>
            <a:ext cx="10133193" cy="2372523"/>
          </a:xfrm>
          <a:prstGeom prst="roundRect">
            <a:avLst>
              <a:gd name="adj" fmla="val 2534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3AB1E428-1F2A-51F6-F35B-5D31BA5E4DBD}"/>
              </a:ext>
            </a:extLst>
          </p:cNvPr>
          <p:cNvGrpSpPr/>
          <p:nvPr/>
        </p:nvGrpSpPr>
        <p:grpSpPr>
          <a:xfrm>
            <a:off x="1119817" y="1837084"/>
            <a:ext cx="5774042" cy="1238098"/>
            <a:chOff x="4697132" y="343717"/>
            <a:chExt cx="5774042" cy="1238098"/>
          </a:xfrm>
        </p:grpSpPr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1FB859E2-C836-4557-E34A-6409587E8B40}"/>
                </a:ext>
              </a:extLst>
            </p:cNvPr>
            <p:cNvSpPr txBox="1"/>
            <p:nvPr/>
          </p:nvSpPr>
          <p:spPr>
            <a:xfrm>
              <a:off x="4697132" y="343717"/>
              <a:ext cx="5774042" cy="847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pt-BR" sz="6000" b="1" dirty="0">
                  <a:solidFill>
                    <a:srgbClr val="CDAF69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Aprendizagem</a:t>
              </a:r>
            </a:p>
          </p:txBody>
        </p:sp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608612C4-1B6E-7D48-FBEA-D26FEE14D1B8}"/>
                </a:ext>
              </a:extLst>
            </p:cNvPr>
            <p:cNvSpPr txBox="1"/>
            <p:nvPr/>
          </p:nvSpPr>
          <p:spPr>
            <a:xfrm>
              <a:off x="4697132" y="935484"/>
              <a:ext cx="3775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36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corporativa:</a:t>
              </a:r>
            </a:p>
          </p:txBody>
        </p:sp>
      </p:grpSp>
      <p:sp>
        <p:nvSpPr>
          <p:cNvPr id="8" name="CaixaDeTexto 7">
            <a:extLst>
              <a:ext uri="{FF2B5EF4-FFF2-40B4-BE49-F238E27FC236}">
                <a16:creationId xmlns:a16="http://schemas.microsoft.com/office/drawing/2014/main" id="{A27EDCE3-8734-DAF7-3B21-79BB10F234E5}"/>
              </a:ext>
            </a:extLst>
          </p:cNvPr>
          <p:cNvSpPr txBox="1"/>
          <p:nvPr/>
        </p:nvSpPr>
        <p:spPr>
          <a:xfrm>
            <a:off x="7269837" y="1961390"/>
            <a:ext cx="24599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Projetos personalizados 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95D035CD-7079-79F8-158A-0FA8ED8E009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2939" y="3741644"/>
            <a:ext cx="420636" cy="425962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634673C3-B901-9600-7DAE-8A8B0D1EA79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7538" y="3760903"/>
            <a:ext cx="387445" cy="387445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DAA463C3-2B1E-EAF8-4E32-271297C0B944}"/>
              </a:ext>
            </a:extLst>
          </p:cNvPr>
          <p:cNvSpPr txBox="1"/>
          <p:nvPr/>
        </p:nvSpPr>
        <p:spPr>
          <a:xfrm>
            <a:off x="983223" y="4216177"/>
            <a:ext cx="18160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u="none" strike="noStrike" dirty="0">
                <a:solidFill>
                  <a:srgbClr val="CDAF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Formato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219C3CE5-FD49-A416-3FB5-BDDBDD70E867}"/>
              </a:ext>
            </a:extLst>
          </p:cNvPr>
          <p:cNvSpPr txBox="1"/>
          <p:nvPr/>
        </p:nvSpPr>
        <p:spPr>
          <a:xfrm>
            <a:off x="1107351" y="4581717"/>
            <a:ext cx="156781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</a:t>
            </a:r>
            <a:r>
              <a:rPr lang="pt-BR" sz="150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resencial, híbrido e  online síncrono ou assíncrono.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F1E571BA-0B61-9336-641C-39B0AD3C0923}"/>
              </a:ext>
            </a:extLst>
          </p:cNvPr>
          <p:cNvSpPr txBox="1"/>
          <p:nvPr/>
        </p:nvSpPr>
        <p:spPr>
          <a:xfrm>
            <a:off x="3028240" y="4216177"/>
            <a:ext cx="18100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u="none" strike="noStrike" dirty="0">
                <a:solidFill>
                  <a:srgbClr val="CDAF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Metodologia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DE0FE0D1-C5C4-1DD3-3F1D-6EE6ADC8B099}"/>
              </a:ext>
            </a:extLst>
          </p:cNvPr>
          <p:cNvSpPr txBox="1"/>
          <p:nvPr/>
        </p:nvSpPr>
        <p:spPr>
          <a:xfrm>
            <a:off x="5070239" y="4216177"/>
            <a:ext cx="18100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u="none" strike="noStrike" dirty="0">
                <a:solidFill>
                  <a:srgbClr val="CDAF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Diagnóstico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0CC2D625-C870-7D25-175A-6C20596E5BE5}"/>
              </a:ext>
            </a:extLst>
          </p:cNvPr>
          <p:cNvSpPr txBox="1"/>
          <p:nvPr/>
        </p:nvSpPr>
        <p:spPr>
          <a:xfrm>
            <a:off x="2989915" y="4561758"/>
            <a:ext cx="1886683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</a:t>
            </a:r>
            <a:r>
              <a:rPr lang="pt-BR" sz="150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gil e ativa de aprendizagem. </a:t>
            </a:r>
            <a:endParaRPr lang="pt-BR" sz="15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t-BR" sz="150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Acreditamos no </a:t>
            </a:r>
            <a:r>
              <a:rPr lang="pt-BR" sz="15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Lifelong</a:t>
            </a:r>
            <a:r>
              <a:rPr lang="pt-BR" sz="15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Learning</a:t>
            </a:r>
            <a:r>
              <a:rPr lang="pt-BR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8C7716E8-E75E-E56B-4C7C-1ADFAECA9E04}"/>
              </a:ext>
            </a:extLst>
          </p:cNvPr>
          <p:cNvSpPr txBox="1"/>
          <p:nvPr/>
        </p:nvSpPr>
        <p:spPr>
          <a:xfrm>
            <a:off x="5062015" y="4553141"/>
            <a:ext cx="182648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pt-BR" sz="150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écnico das equipes. Tenha um retrato atual  </a:t>
            </a:r>
            <a:r>
              <a:rPr lang="pt-BR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</a:t>
            </a:r>
            <a:r>
              <a:rPr lang="pt-BR" sz="150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sua equipe.</a:t>
            </a:r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EF03B681-8B31-1E9E-34A7-CAF5A7BF42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7974" y="3747398"/>
            <a:ext cx="438541" cy="444805"/>
          </a:xfrm>
          <a:prstGeom prst="rect">
            <a:avLst/>
          </a:prstGeom>
        </p:spPr>
      </p:pic>
      <p:sp>
        <p:nvSpPr>
          <p:cNvPr id="22" name="CaixaDeTexto 21">
            <a:extLst>
              <a:ext uri="{FF2B5EF4-FFF2-40B4-BE49-F238E27FC236}">
                <a16:creationId xmlns:a16="http://schemas.microsoft.com/office/drawing/2014/main" id="{95BE3F5E-C8E7-0D5E-5274-B3AD8DFE8E57}"/>
              </a:ext>
            </a:extLst>
          </p:cNvPr>
          <p:cNvSpPr txBox="1"/>
          <p:nvPr/>
        </p:nvSpPr>
        <p:spPr>
          <a:xfrm>
            <a:off x="9192227" y="4216177"/>
            <a:ext cx="18100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u="none" strike="noStrike" dirty="0">
                <a:solidFill>
                  <a:srgbClr val="CDAF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Plataforma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89A0D761-C489-1F86-9C1E-E72C2AEDB80D}"/>
              </a:ext>
            </a:extLst>
          </p:cNvPr>
          <p:cNvSpPr txBox="1"/>
          <p:nvPr/>
        </p:nvSpPr>
        <p:spPr>
          <a:xfrm>
            <a:off x="9065231" y="4566563"/>
            <a:ext cx="20640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50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pt-BR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</a:t>
            </a:r>
            <a:r>
              <a:rPr lang="pt-BR" sz="150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nsino interativa e amigável com relatórios de eficiência.</a:t>
            </a:r>
          </a:p>
        </p:txBody>
      </p:sp>
      <p:pic>
        <p:nvPicPr>
          <p:cNvPr id="25" name="Imagem 24">
            <a:extLst>
              <a:ext uri="{FF2B5EF4-FFF2-40B4-BE49-F238E27FC236}">
                <a16:creationId xmlns:a16="http://schemas.microsoft.com/office/drawing/2014/main" id="{2177C6D0-4171-CC22-6983-854C145A3E3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0037" y="3713289"/>
            <a:ext cx="452427" cy="452427"/>
          </a:xfrm>
          <a:prstGeom prst="rect">
            <a:avLst/>
          </a:prstGeom>
        </p:spPr>
      </p:pic>
      <p:sp>
        <p:nvSpPr>
          <p:cNvPr id="26" name="CaixaDeTexto 25">
            <a:extLst>
              <a:ext uri="{FF2B5EF4-FFF2-40B4-BE49-F238E27FC236}">
                <a16:creationId xmlns:a16="http://schemas.microsoft.com/office/drawing/2014/main" id="{51D0D93A-1C9C-74DD-C205-EFEC093F4A0E}"/>
              </a:ext>
            </a:extLst>
          </p:cNvPr>
          <p:cNvSpPr txBox="1"/>
          <p:nvPr/>
        </p:nvSpPr>
        <p:spPr>
          <a:xfrm>
            <a:off x="7131233" y="4216177"/>
            <a:ext cx="18100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u="none" strike="noStrike" dirty="0">
                <a:solidFill>
                  <a:srgbClr val="CDAF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Professores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BFA2E0A7-726E-3247-B23E-1AF66E1B69ED}"/>
              </a:ext>
            </a:extLst>
          </p:cNvPr>
          <p:cNvSpPr txBox="1"/>
          <p:nvPr/>
        </p:nvSpPr>
        <p:spPr>
          <a:xfrm>
            <a:off x="7012460" y="4567621"/>
            <a:ext cx="2069217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</a:t>
            </a:r>
            <a:r>
              <a:rPr lang="pt-BR" sz="150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specialistas em suas áreas de atuação.</a:t>
            </a:r>
          </a:p>
        </p:txBody>
      </p:sp>
      <p:pic>
        <p:nvPicPr>
          <p:cNvPr id="28" name="Imagem 27" descr="Texto&#10;&#10;Descrição gerada automaticamente">
            <a:extLst>
              <a:ext uri="{FF2B5EF4-FFF2-40B4-BE49-F238E27FC236}">
                <a16:creationId xmlns:a16="http://schemas.microsoft.com/office/drawing/2014/main" id="{57B8C371-5F5E-3B4D-5F9F-FADCA55A2FF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096" y="3753350"/>
            <a:ext cx="414318" cy="414318"/>
          </a:xfrm>
          <a:prstGeom prst="rect">
            <a:avLst/>
          </a:prstGeom>
        </p:spPr>
      </p:pic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75A02CC7-D050-204F-3CDA-8E976ED78300}"/>
              </a:ext>
            </a:extLst>
          </p:cNvPr>
          <p:cNvCxnSpPr/>
          <p:nvPr/>
        </p:nvCxnSpPr>
        <p:spPr>
          <a:xfrm>
            <a:off x="6964218" y="1860858"/>
            <a:ext cx="0" cy="10114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92F328B3-76BF-B6A7-A473-ED1DCE1EF053}"/>
              </a:ext>
            </a:extLst>
          </p:cNvPr>
          <p:cNvCxnSpPr>
            <a:cxnSpLocks/>
          </p:cNvCxnSpPr>
          <p:nvPr/>
        </p:nvCxnSpPr>
        <p:spPr>
          <a:xfrm>
            <a:off x="2785442" y="3753350"/>
            <a:ext cx="0" cy="152338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F57138CA-45FE-5C0B-5C4C-CBE43372DEC6}"/>
              </a:ext>
            </a:extLst>
          </p:cNvPr>
          <p:cNvCxnSpPr>
            <a:cxnSpLocks/>
          </p:cNvCxnSpPr>
          <p:nvPr/>
        </p:nvCxnSpPr>
        <p:spPr>
          <a:xfrm>
            <a:off x="5062015" y="3753350"/>
            <a:ext cx="0" cy="152338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to 34">
            <a:extLst>
              <a:ext uri="{FF2B5EF4-FFF2-40B4-BE49-F238E27FC236}">
                <a16:creationId xmlns:a16="http://schemas.microsoft.com/office/drawing/2014/main" id="{F73A70E7-E735-D79E-FDDF-BFE1FF67F4C8}"/>
              </a:ext>
            </a:extLst>
          </p:cNvPr>
          <p:cNvCxnSpPr>
            <a:cxnSpLocks/>
          </p:cNvCxnSpPr>
          <p:nvPr/>
        </p:nvCxnSpPr>
        <p:spPr>
          <a:xfrm>
            <a:off x="6987797" y="3753350"/>
            <a:ext cx="0" cy="152338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93DF12E1-BF16-BB62-E928-2604F1CFA0B4}"/>
              </a:ext>
            </a:extLst>
          </p:cNvPr>
          <p:cNvCxnSpPr>
            <a:cxnSpLocks/>
          </p:cNvCxnSpPr>
          <p:nvPr/>
        </p:nvCxnSpPr>
        <p:spPr>
          <a:xfrm>
            <a:off x="9106922" y="3753350"/>
            <a:ext cx="0" cy="152338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Elipse 37">
            <a:extLst>
              <a:ext uri="{FF2B5EF4-FFF2-40B4-BE49-F238E27FC236}">
                <a16:creationId xmlns:a16="http://schemas.microsoft.com/office/drawing/2014/main" id="{620AF80A-C0E1-B31F-0CB1-99D0E3464B56}"/>
              </a:ext>
            </a:extLst>
          </p:cNvPr>
          <p:cNvSpPr/>
          <p:nvPr/>
        </p:nvSpPr>
        <p:spPr>
          <a:xfrm>
            <a:off x="889305" y="213090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94882D0C-884A-C96D-32C9-3A01DE06510F}"/>
              </a:ext>
            </a:extLst>
          </p:cNvPr>
          <p:cNvCxnSpPr>
            <a:cxnSpLocks/>
          </p:cNvCxnSpPr>
          <p:nvPr/>
        </p:nvCxnSpPr>
        <p:spPr>
          <a:xfrm flipV="1">
            <a:off x="982213" y="-8919"/>
            <a:ext cx="0" cy="2238635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Elipse 39">
            <a:extLst>
              <a:ext uri="{FF2B5EF4-FFF2-40B4-BE49-F238E27FC236}">
                <a16:creationId xmlns:a16="http://schemas.microsoft.com/office/drawing/2014/main" id="{2B241A7C-BD6B-553D-89E3-4CD8DCA7C6EB}"/>
              </a:ext>
            </a:extLst>
          </p:cNvPr>
          <p:cNvSpPr/>
          <p:nvPr/>
        </p:nvSpPr>
        <p:spPr>
          <a:xfrm>
            <a:off x="5997019" y="5702541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41" name="Conector reto 40">
            <a:extLst>
              <a:ext uri="{FF2B5EF4-FFF2-40B4-BE49-F238E27FC236}">
                <a16:creationId xmlns:a16="http://schemas.microsoft.com/office/drawing/2014/main" id="{CE25E9FC-8D57-9ACF-F888-3F52F772F22A}"/>
              </a:ext>
            </a:extLst>
          </p:cNvPr>
          <p:cNvCxnSpPr>
            <a:cxnSpLocks/>
          </p:cNvCxnSpPr>
          <p:nvPr/>
        </p:nvCxnSpPr>
        <p:spPr>
          <a:xfrm flipV="1">
            <a:off x="6096000" y="5786561"/>
            <a:ext cx="0" cy="1044340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Imagem 32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94B9479C-CA8F-4516-9110-B3E474D7DEC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2" name="Retângulo 41">
            <a:extLst>
              <a:ext uri="{FF2B5EF4-FFF2-40B4-BE49-F238E27FC236}">
                <a16:creationId xmlns:a16="http://schemas.microsoft.com/office/drawing/2014/main" id="{8D916272-D734-4272-800B-367A81BDBFB7}"/>
              </a:ext>
            </a:extLst>
          </p:cNvPr>
          <p:cNvSpPr/>
          <p:nvPr/>
        </p:nvSpPr>
        <p:spPr>
          <a:xfrm>
            <a:off x="1185635" y="2428851"/>
            <a:ext cx="5472964" cy="96779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</p:spTree>
    <p:extLst>
      <p:ext uri="{BB962C8B-B14F-4D97-AF65-F5344CB8AC3E}">
        <p14:creationId xmlns:p14="http://schemas.microsoft.com/office/powerpoint/2010/main" val="1589502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D972E-5E7B-B533-A011-7FB0083BF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F4CCD90E-AFC1-5ABB-8ED5-764A1F0969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1282"/>
            <a:ext cx="12191980" cy="6856718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55A64945-BE0C-93DD-EC31-AC3DB5DC16DA}"/>
              </a:ext>
            </a:extLst>
          </p:cNvPr>
          <p:cNvSpPr txBox="1"/>
          <p:nvPr/>
        </p:nvSpPr>
        <p:spPr>
          <a:xfrm>
            <a:off x="1156749" y="1271953"/>
            <a:ext cx="522078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</a:rPr>
              <a:t>Experiência do </a:t>
            </a:r>
            <a:r>
              <a:rPr lang="pt-BR" sz="6600" b="1" dirty="0">
                <a:solidFill>
                  <a:srgbClr val="CDAF69"/>
                </a:solidFill>
                <a:latin typeface="Myriad Pro" panose="020B0503030403020204" pitchFamily="34" charset="0"/>
              </a:rPr>
              <a:t> Cliente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AC16DE71-B0C3-4027-FCC5-C63C6F5B1395}"/>
              </a:ext>
            </a:extLst>
          </p:cNvPr>
          <p:cNvSpPr/>
          <p:nvPr/>
        </p:nvSpPr>
        <p:spPr>
          <a:xfrm>
            <a:off x="1269782" y="2971453"/>
            <a:ext cx="2644988" cy="198677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104A401-5181-D783-59C0-6B647A3A4E7C}"/>
              </a:ext>
            </a:extLst>
          </p:cNvPr>
          <p:cNvSpPr txBox="1"/>
          <p:nvPr/>
        </p:nvSpPr>
        <p:spPr>
          <a:xfrm>
            <a:off x="1156749" y="3275958"/>
            <a:ext cx="4653070" cy="1502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Experimente uma jornada personalizada, combinando soluções customizadas e excelência no atendimento para superar expectativas e gerar valor ao cliente.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15BA2B76-8158-068C-CC4B-EA8A399B929E}"/>
              </a:ext>
            </a:extLst>
          </p:cNvPr>
          <p:cNvSpPr txBox="1"/>
          <p:nvPr/>
        </p:nvSpPr>
        <p:spPr>
          <a:xfrm>
            <a:off x="6259111" y="1553468"/>
            <a:ext cx="5343327" cy="881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5000"/>
              </a:lnSpc>
              <a:buNone/>
            </a:pP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Jornadas Personalizadas:</a:t>
            </a:r>
            <a:r>
              <a:rPr lang="pt-BR" sz="1800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projetos adaptados as necessidades específicas de cada cliente, considerando os objetivos e desafios.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38629546-EB0E-C55D-36FD-14A98020868B}"/>
              </a:ext>
            </a:extLst>
          </p:cNvPr>
          <p:cNvSpPr txBox="1"/>
          <p:nvPr/>
        </p:nvSpPr>
        <p:spPr>
          <a:xfrm>
            <a:off x="6259111" y="2628409"/>
            <a:ext cx="5343327" cy="881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5000"/>
              </a:lnSpc>
              <a:buNone/>
            </a:pP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Acompanhamento Ativo: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através de relatórios detalhados, reuniões de alinhamento e monitoramento de resultados.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D08E119-2601-A70B-D78C-85BAB005AA48}"/>
              </a:ext>
            </a:extLst>
          </p:cNvPr>
          <p:cNvSpPr txBox="1"/>
          <p:nvPr/>
        </p:nvSpPr>
        <p:spPr>
          <a:xfrm>
            <a:off x="6259110" y="3703350"/>
            <a:ext cx="5343327" cy="881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5000"/>
              </a:lnSpc>
              <a:buNone/>
            </a:pP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NPS (Net Promoter Score):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monitoramento contínuo para garantir satisfação e promover melhorias nos resultados e no relacionamento.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603F7521-770E-A52C-DA5B-85442A98A198}"/>
              </a:ext>
            </a:extLst>
          </p:cNvPr>
          <p:cNvSpPr txBox="1"/>
          <p:nvPr/>
        </p:nvSpPr>
        <p:spPr>
          <a:xfrm>
            <a:off x="6259109" y="4778292"/>
            <a:ext cx="5343327" cy="618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5000"/>
              </a:lnSpc>
              <a:buNone/>
            </a:pP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Rede Exclusiva: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networking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 acesso a novas soluções e metodologias Rehagro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educação.</a:t>
            </a:r>
            <a:endParaRPr lang="pt-B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BBA3919B-9F73-FBF9-782C-55BDBAC15327}"/>
              </a:ext>
            </a:extLst>
          </p:cNvPr>
          <p:cNvCxnSpPr>
            <a:cxnSpLocks/>
          </p:cNvCxnSpPr>
          <p:nvPr/>
        </p:nvCxnSpPr>
        <p:spPr>
          <a:xfrm flipV="1">
            <a:off x="6096000" y="-114056"/>
            <a:ext cx="0" cy="7025800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lipse 14">
            <a:extLst>
              <a:ext uri="{FF2B5EF4-FFF2-40B4-BE49-F238E27FC236}">
                <a16:creationId xmlns:a16="http://schemas.microsoft.com/office/drawing/2014/main" id="{72E4C348-2338-38CA-2156-EAE8A880B3EF}"/>
              </a:ext>
            </a:extLst>
          </p:cNvPr>
          <p:cNvSpPr/>
          <p:nvPr/>
        </p:nvSpPr>
        <p:spPr>
          <a:xfrm>
            <a:off x="5997018" y="164295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7FEF7253-7B26-BF59-128F-83972E05F632}"/>
              </a:ext>
            </a:extLst>
          </p:cNvPr>
          <p:cNvSpPr/>
          <p:nvPr/>
        </p:nvSpPr>
        <p:spPr>
          <a:xfrm>
            <a:off x="5997018" y="271899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62C0C035-9DF0-7E56-9B5D-BC4E44CC84F6}"/>
              </a:ext>
            </a:extLst>
          </p:cNvPr>
          <p:cNvSpPr/>
          <p:nvPr/>
        </p:nvSpPr>
        <p:spPr>
          <a:xfrm>
            <a:off x="5997017" y="376391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444ED173-0A2D-EF35-017E-1C7EEC7212E5}"/>
              </a:ext>
            </a:extLst>
          </p:cNvPr>
          <p:cNvSpPr/>
          <p:nvPr/>
        </p:nvSpPr>
        <p:spPr>
          <a:xfrm>
            <a:off x="5989872" y="485918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9" name="Imagem 18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9BA267F6-8A6B-4B3A-8CE0-F735DC3BE1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24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63667</TotalTime>
  <Words>1405</Words>
  <Application>Microsoft Office PowerPoint</Application>
  <PresentationFormat>Widescreen</PresentationFormat>
  <Paragraphs>241</Paragraphs>
  <Slides>29</Slides>
  <Notes>0</Notes>
  <HiddenSlides>3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29</vt:i4>
      </vt:variant>
    </vt:vector>
  </HeadingPairs>
  <TitlesOfParts>
    <vt:vector size="34" baseType="lpstr">
      <vt:lpstr>Arial</vt:lpstr>
      <vt:lpstr>Open Sans</vt:lpstr>
      <vt:lpstr>Calibri</vt:lpstr>
      <vt:lpstr>Myriad Pro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CORPORATIVO REHAGRO</dc:title>
  <dc:creator>Gabriela Santana</dc:creator>
  <cp:lastModifiedBy>Maquir Damasio Guzman</cp:lastModifiedBy>
  <cp:revision>298</cp:revision>
  <cp:lastPrinted>2023-05-12T11:56:47Z</cp:lastPrinted>
  <dcterms:created xsi:type="dcterms:W3CDTF">2022-06-29T17:21:39Z</dcterms:created>
  <dcterms:modified xsi:type="dcterms:W3CDTF">2025-04-24T20:22:36Z</dcterms:modified>
</cp:coreProperties>
</file>